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2"/>
  </p:notesMasterIdLst>
  <p:sldIdLst>
    <p:sldId id="258" r:id="rId2"/>
    <p:sldId id="351" r:id="rId3"/>
    <p:sldId id="2104" r:id="rId4"/>
    <p:sldId id="2102" r:id="rId5"/>
    <p:sldId id="259" r:id="rId6"/>
    <p:sldId id="355" r:id="rId7"/>
    <p:sldId id="354" r:id="rId8"/>
    <p:sldId id="358" r:id="rId9"/>
    <p:sldId id="1923" r:id="rId10"/>
    <p:sldId id="360" r:id="rId11"/>
    <p:sldId id="363" r:id="rId12"/>
    <p:sldId id="359" r:id="rId13"/>
    <p:sldId id="1921" r:id="rId14"/>
    <p:sldId id="365" r:id="rId15"/>
    <p:sldId id="2108" r:id="rId16"/>
    <p:sldId id="373" r:id="rId17"/>
    <p:sldId id="2110" r:id="rId18"/>
    <p:sldId id="272" r:id="rId19"/>
    <p:sldId id="270" r:id="rId20"/>
    <p:sldId id="265" r:id="rId21"/>
    <p:sldId id="268" r:id="rId22"/>
    <p:sldId id="2081" r:id="rId23"/>
    <p:sldId id="2082" r:id="rId24"/>
    <p:sldId id="2083" r:id="rId25"/>
    <p:sldId id="2107" r:id="rId26"/>
    <p:sldId id="339" r:id="rId27"/>
    <p:sldId id="378" r:id="rId28"/>
    <p:sldId id="2089" r:id="rId29"/>
    <p:sldId id="2090" r:id="rId30"/>
    <p:sldId id="377" r:id="rId31"/>
    <p:sldId id="260" r:id="rId32"/>
    <p:sldId id="343" r:id="rId33"/>
    <p:sldId id="332" r:id="rId34"/>
    <p:sldId id="2091" r:id="rId35"/>
    <p:sldId id="329" r:id="rId36"/>
    <p:sldId id="2106" r:id="rId37"/>
    <p:sldId id="723" r:id="rId38"/>
    <p:sldId id="2024" r:id="rId39"/>
    <p:sldId id="2010" r:id="rId40"/>
    <p:sldId id="2048" r:id="rId41"/>
    <p:sldId id="2056" r:id="rId42"/>
    <p:sldId id="2067" r:id="rId43"/>
    <p:sldId id="2068" r:id="rId44"/>
    <p:sldId id="2069" r:id="rId45"/>
    <p:sldId id="2079" r:id="rId46"/>
    <p:sldId id="2109" r:id="rId47"/>
    <p:sldId id="2105" r:id="rId48"/>
    <p:sldId id="2085" r:id="rId49"/>
    <p:sldId id="2084" r:id="rId50"/>
    <p:sldId id="262" r:id="rId51"/>
  </p:sldIdLst>
  <p:sldSz cx="12192000" cy="6858000"/>
  <p:notesSz cx="6858000" cy="9144000"/>
  <p:embeddedFontLs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Century Gothic" panose="020B0502020202020204" pitchFamily="34" charset="0"/>
      <p:regular r:id="rId57"/>
      <p:bold r:id="rId58"/>
      <p:italic r:id="rId59"/>
      <p:boldItalic r:id="rId60"/>
    </p:embeddedFont>
    <p:embeddedFont>
      <p:font typeface="Inter" panose="02000503000000020004" pitchFamily="50" charset="0"/>
      <p:regular r:id="rId61"/>
      <p:bold r:id="rId62"/>
      <p:italic r:id="rId63"/>
      <p:boldItalic r:id="rId64"/>
    </p:embeddedFont>
    <p:embeddedFont>
      <p:font typeface="Inter Black" panose="02000A03000000020004" pitchFamily="50" charset="0"/>
      <p:bold r:id="rId65"/>
      <p:boldItalic r:id="rId66"/>
    </p:embeddedFont>
    <p:embeddedFont>
      <p:font typeface="Inter Extra Bold" panose="02000903000000020004" pitchFamily="50" charset="0"/>
      <p:bold r:id="rId67"/>
      <p:boldItalic r:id="rId68"/>
    </p:embeddedFont>
    <p:embeddedFont>
      <p:font typeface="Inter Medium" panose="02000603000000020004" pitchFamily="50" charset="0"/>
      <p:regular r:id="rId69"/>
      <p:italic r:id="rId70"/>
    </p:embeddedFont>
    <p:embeddedFont>
      <p:font typeface="Inter Semi Bold" panose="02000703000000020004" pitchFamily="50" charset="0"/>
      <p:bold r:id="rId71"/>
      <p:boldItalic r:id="rId72"/>
    </p:embeddedFont>
    <p:embeddedFont>
      <p:font typeface="Inter SemiBold" panose="020B0604020202020204" charset="0"/>
      <p:regular r:id="rId73"/>
      <p:bold r:id="rId74"/>
      <p:italic r:id="rId75"/>
      <p:boldItalic r:id="rId76"/>
    </p:embeddedFont>
    <p:embeddedFont>
      <p:font typeface="Open Sans" panose="020B0604020202020204" charset="0"/>
      <p:regular r:id="rId77"/>
      <p:bold r:id="rId78"/>
      <p:italic r:id="rId79"/>
      <p:boldItalic r:id="rId80"/>
    </p:embeddedFont>
    <p:embeddedFont>
      <p:font typeface="Segoe UI" panose="020B0502040204020203" pitchFamily="34" charset="0"/>
      <p:regular r:id="rId81"/>
      <p:bold r:id="rId82"/>
      <p:italic r:id="rId83"/>
      <p:boldItalic r:id="rId8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0F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8F014A-B44D-41FE-AE1C-7F994F3B9AFC}" v="6" dt="2023-09-27T22:36:25.7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96" y="3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1.fntdata"/><Relationship Id="rId68" Type="http://schemas.openxmlformats.org/officeDocument/2006/relationships/font" Target="fonts/font16.fntdata"/><Relationship Id="rId84" Type="http://schemas.openxmlformats.org/officeDocument/2006/relationships/font" Target="fonts/font32.fntdata"/><Relationship Id="rId89" Type="http://schemas.microsoft.com/office/2016/11/relationships/changesInfo" Target="changesInfos/changesInfo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74" Type="http://schemas.openxmlformats.org/officeDocument/2006/relationships/font" Target="fonts/font22.fntdata"/><Relationship Id="rId79" Type="http://schemas.openxmlformats.org/officeDocument/2006/relationships/font" Target="fonts/font27.fntdata"/><Relationship Id="rId5" Type="http://schemas.openxmlformats.org/officeDocument/2006/relationships/slide" Target="slides/slide4.xml"/><Relationship Id="rId90" Type="http://schemas.microsoft.com/office/2015/10/relationships/revisionInfo" Target="revisionInfo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font" Target="fonts/font17.fntdata"/><Relationship Id="rId77" Type="http://schemas.openxmlformats.org/officeDocument/2006/relationships/font" Target="fonts/font2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20.fntdata"/><Relationship Id="rId80" Type="http://schemas.openxmlformats.org/officeDocument/2006/relationships/font" Target="fonts/font28.fntdata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font" Target="fonts/font18.fntdata"/><Relationship Id="rId75" Type="http://schemas.openxmlformats.org/officeDocument/2006/relationships/font" Target="fonts/font23.fntdata"/><Relationship Id="rId83" Type="http://schemas.openxmlformats.org/officeDocument/2006/relationships/font" Target="fonts/font31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73" Type="http://schemas.openxmlformats.org/officeDocument/2006/relationships/font" Target="fonts/font21.fntdata"/><Relationship Id="rId78" Type="http://schemas.openxmlformats.org/officeDocument/2006/relationships/font" Target="fonts/font26.fntdata"/><Relationship Id="rId81" Type="http://schemas.openxmlformats.org/officeDocument/2006/relationships/font" Target="fonts/font29.fntdata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76" Type="http://schemas.openxmlformats.org/officeDocument/2006/relationships/font" Target="fonts/font24.fntdata"/><Relationship Id="rId7" Type="http://schemas.openxmlformats.org/officeDocument/2006/relationships/slide" Target="slides/slide6.xml"/><Relationship Id="rId71" Type="http://schemas.openxmlformats.org/officeDocument/2006/relationships/font" Target="fonts/font19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14.fntdata"/><Relationship Id="rId87" Type="http://schemas.openxmlformats.org/officeDocument/2006/relationships/theme" Target="theme/theme1.xml"/><Relationship Id="rId61" Type="http://schemas.openxmlformats.org/officeDocument/2006/relationships/font" Target="fonts/font9.fntdata"/><Relationship Id="rId82" Type="http://schemas.openxmlformats.org/officeDocument/2006/relationships/font" Target="fonts/font30.fntdata"/><Relationship Id="rId19" Type="http://schemas.openxmlformats.org/officeDocument/2006/relationships/slide" Target="slides/slide1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m Wohlpart" userId="e742b8e9-cee4-4d83-bf08-cebb20f6eaab" providerId="ADAL" clId="{CB8F014A-B44D-41FE-AE1C-7F994F3B9AFC}"/>
    <pc:docChg chg="delSld modSld">
      <pc:chgData name="Jim Wohlpart" userId="e742b8e9-cee4-4d83-bf08-cebb20f6eaab" providerId="ADAL" clId="{CB8F014A-B44D-41FE-AE1C-7F994F3B9AFC}" dt="2023-09-27T22:36:57.577" v="26" actId="20577"/>
      <pc:docMkLst>
        <pc:docMk/>
      </pc:docMkLst>
      <pc:sldChg chg="addSp modSp mod">
        <pc:chgData name="Jim Wohlpart" userId="e742b8e9-cee4-4d83-bf08-cebb20f6eaab" providerId="ADAL" clId="{CB8F014A-B44D-41FE-AE1C-7F994F3B9AFC}" dt="2023-09-27T22:36:57.577" v="26" actId="20577"/>
        <pc:sldMkLst>
          <pc:docMk/>
          <pc:sldMk cId="2020943111" sldId="2106"/>
        </pc:sldMkLst>
        <pc:spChg chg="add mod">
          <ac:chgData name="Jim Wohlpart" userId="e742b8e9-cee4-4d83-bf08-cebb20f6eaab" providerId="ADAL" clId="{CB8F014A-B44D-41FE-AE1C-7F994F3B9AFC}" dt="2023-09-27T22:36:52.947" v="25" actId="20577"/>
          <ac:spMkLst>
            <pc:docMk/>
            <pc:sldMk cId="2020943111" sldId="2106"/>
            <ac:spMk id="7" creationId="{67A9FB59-AD89-490A-9243-D00E684D1A0D}"/>
          </ac:spMkLst>
        </pc:spChg>
        <pc:spChg chg="mod">
          <ac:chgData name="Jim Wohlpart" userId="e742b8e9-cee4-4d83-bf08-cebb20f6eaab" providerId="ADAL" clId="{CB8F014A-B44D-41FE-AE1C-7F994F3B9AFC}" dt="2023-09-27T22:36:57.577" v="26" actId="20577"/>
          <ac:spMkLst>
            <pc:docMk/>
            <pc:sldMk cId="2020943111" sldId="2106"/>
            <ac:spMk id="9" creationId="{CC8B4180-B54F-9145-5759-3B6FFF81BEA0}"/>
          </ac:spMkLst>
        </pc:spChg>
        <pc:picChg chg="mod">
          <ac:chgData name="Jim Wohlpart" userId="e742b8e9-cee4-4d83-bf08-cebb20f6eaab" providerId="ADAL" clId="{CB8F014A-B44D-41FE-AE1C-7F994F3B9AFC}" dt="2023-09-27T22:35:33.782" v="2" actId="1076"/>
          <ac:picMkLst>
            <pc:docMk/>
            <pc:sldMk cId="2020943111" sldId="2106"/>
            <ac:picMk id="5" creationId="{A2CCF5C2-EFD5-6906-E810-13EDEF5216E0}"/>
          </ac:picMkLst>
        </pc:picChg>
        <pc:picChg chg="add mod">
          <ac:chgData name="Jim Wohlpart" userId="e742b8e9-cee4-4d83-bf08-cebb20f6eaab" providerId="ADAL" clId="{CB8F014A-B44D-41FE-AE1C-7F994F3B9AFC}" dt="2023-09-27T22:36:12.084" v="8" actId="14100"/>
          <ac:picMkLst>
            <pc:docMk/>
            <pc:sldMk cId="2020943111" sldId="2106"/>
            <ac:picMk id="6" creationId="{580BB319-BFC0-4FA5-9495-6F7044F2E463}"/>
          </ac:picMkLst>
        </pc:picChg>
      </pc:sldChg>
      <pc:sldChg chg="del">
        <pc:chgData name="Jim Wohlpart" userId="e742b8e9-cee4-4d83-bf08-cebb20f6eaab" providerId="ADAL" clId="{CB8F014A-B44D-41FE-AE1C-7F994F3B9AFC}" dt="2023-09-27T22:14:39.905" v="0" actId="47"/>
        <pc:sldMkLst>
          <pc:docMk/>
          <pc:sldMk cId="1669180373" sldId="2111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Sheet1!$B$10</c:f>
              <c:strCache>
                <c:ptCount val="1"/>
                <c:pt idx="0">
                  <c:v>First Year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Sheet1!$C$9:$F$9</c:f>
              <c:strCache>
                <c:ptCount val="4"/>
                <c:pt idx="0">
                  <c:v>Fall '19</c:v>
                </c:pt>
                <c:pt idx="1">
                  <c:v>Fall '20</c:v>
                </c:pt>
                <c:pt idx="2">
                  <c:v>Fall '21</c:v>
                </c:pt>
                <c:pt idx="3">
                  <c:v>Fall '22</c:v>
                </c:pt>
              </c:strCache>
            </c:strRef>
          </c:cat>
          <c:val>
            <c:numRef>
              <c:f>Sheet1!$C$10:$F$10</c:f>
              <c:numCache>
                <c:formatCode>General</c:formatCode>
                <c:ptCount val="4"/>
                <c:pt idx="0">
                  <c:v>2102</c:v>
                </c:pt>
                <c:pt idx="1">
                  <c:v>1665</c:v>
                </c:pt>
                <c:pt idx="2">
                  <c:v>1460</c:v>
                </c:pt>
                <c:pt idx="3">
                  <c:v>1549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7C-4109-A053-D3F74AC82319}"/>
            </c:ext>
          </c:extLst>
        </c:ser>
        <c:ser>
          <c:idx val="1"/>
          <c:order val="1"/>
          <c:tx>
            <c:strRef>
              <c:f>Sheet1!$B$11</c:f>
              <c:strCache>
                <c:ptCount val="1"/>
                <c:pt idx="0">
                  <c:v>Transfer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Sheet1!$C$9:$F$9</c:f>
              <c:strCache>
                <c:ptCount val="4"/>
                <c:pt idx="0">
                  <c:v>Fall '19</c:v>
                </c:pt>
                <c:pt idx="1">
                  <c:v>Fall '20</c:v>
                </c:pt>
                <c:pt idx="2">
                  <c:v>Fall '21</c:v>
                </c:pt>
                <c:pt idx="3">
                  <c:v>Fall '22</c:v>
                </c:pt>
              </c:strCache>
            </c:strRef>
          </c:cat>
          <c:val>
            <c:numRef>
              <c:f>Sheet1!$C$11:$F$11</c:f>
              <c:numCache>
                <c:formatCode>General</c:formatCode>
                <c:ptCount val="4"/>
                <c:pt idx="0">
                  <c:v>1190</c:v>
                </c:pt>
                <c:pt idx="1">
                  <c:v>1057</c:v>
                </c:pt>
                <c:pt idx="2">
                  <c:v>876</c:v>
                </c:pt>
                <c:pt idx="3">
                  <c:v>906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7C-4109-A053-D3F74AC82319}"/>
            </c:ext>
          </c:extLst>
        </c:ser>
        <c:ser>
          <c:idx val="2"/>
          <c:order val="2"/>
          <c:tx>
            <c:strRef>
              <c:f>Sheet1!$B$12</c:f>
              <c:strCache>
                <c:ptCount val="1"/>
                <c:pt idx="0">
                  <c:v>Continuing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Sheet1!$C$9:$F$9</c:f>
              <c:strCache>
                <c:ptCount val="4"/>
                <c:pt idx="0">
                  <c:v>Fall '19</c:v>
                </c:pt>
                <c:pt idx="1">
                  <c:v>Fall '20</c:v>
                </c:pt>
                <c:pt idx="2">
                  <c:v>Fall '21</c:v>
                </c:pt>
                <c:pt idx="3">
                  <c:v>Fall '22</c:v>
                </c:pt>
              </c:strCache>
            </c:strRef>
          </c:cat>
          <c:val>
            <c:numRef>
              <c:f>Sheet1!$C$12:$F$12</c:f>
              <c:numCache>
                <c:formatCode>General</c:formatCode>
                <c:ptCount val="4"/>
                <c:pt idx="0">
                  <c:v>8070</c:v>
                </c:pt>
                <c:pt idx="1">
                  <c:v>7917</c:v>
                </c:pt>
                <c:pt idx="2">
                  <c:v>7376</c:v>
                </c:pt>
                <c:pt idx="3">
                  <c:v>6422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D7C-4109-A053-D3F74AC82319}"/>
            </c:ext>
          </c:extLst>
        </c:ser>
        <c:ser>
          <c:idx val="3"/>
          <c:order val="3"/>
          <c:tx>
            <c:strRef>
              <c:f>Sheet1!$B$13</c:f>
              <c:strCache>
                <c:ptCount val="1"/>
                <c:pt idx="0">
                  <c:v>Graduate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5737073554787506E-17"/>
                  <c:y val="-5.2238805970149266E-2"/>
                </c:manualLayout>
              </c:layout>
              <c:tx>
                <c:rich>
                  <a:bodyPr/>
                  <a:lstStyle/>
                  <a:p>
                    <a:r>
                      <a:rPr lang="en-US" sz="1200"/>
                      <a:t>11,907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AD7C-4109-A053-D3F74AC82319}"/>
                </c:ext>
              </c:extLst>
            </c:dLbl>
            <c:dLbl>
              <c:idx val="1"/>
              <c:layout>
                <c:manualLayout>
                  <c:x val="-7.1474147109575012E-17"/>
                  <c:y val="-6.218905472636818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11,289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AD7C-4109-A053-D3F74AC82319}"/>
                </c:ext>
              </c:extLst>
            </c:dLbl>
            <c:dLbl>
              <c:idx val="2"/>
              <c:layout>
                <c:manualLayout>
                  <c:x val="7.7972697583659151E-3"/>
                  <c:y val="-7.462686567164178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/>
                      <a:t>10,325</a:t>
                    </a: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074072527808856"/>
                      <c:h val="6.2151839229051591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5-AD7C-4109-A053-D3F74AC82319}"/>
                </c:ext>
              </c:extLst>
            </c:dLbl>
            <c:dLbl>
              <c:idx val="3"/>
              <c:layout>
                <c:manualLayout>
                  <c:x val="9.7467406875196561E-3"/>
                  <c:y val="-9.203960512398641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/>
                      <a:t>9,395</a:t>
                    </a: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2943455519722565E-2"/>
                      <c:h val="6.961452579621577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6-AD7C-4109-A053-D3F74AC82319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Sheet1!$C$9:$F$9</c:f>
              <c:strCache>
                <c:ptCount val="4"/>
                <c:pt idx="0">
                  <c:v>Fall '19</c:v>
                </c:pt>
                <c:pt idx="1">
                  <c:v>Fall '20</c:v>
                </c:pt>
                <c:pt idx="2">
                  <c:v>Fall '21</c:v>
                </c:pt>
                <c:pt idx="3">
                  <c:v>Fall '22</c:v>
                </c:pt>
              </c:strCache>
            </c:strRef>
          </c:cat>
          <c:val>
            <c:numRef>
              <c:f>Sheet1!$C$13:$F$13</c:f>
              <c:numCache>
                <c:formatCode>General</c:formatCode>
                <c:ptCount val="4"/>
                <c:pt idx="0">
                  <c:v>545</c:v>
                </c:pt>
                <c:pt idx="1">
                  <c:v>650</c:v>
                </c:pt>
                <c:pt idx="2">
                  <c:v>613</c:v>
                </c:pt>
                <c:pt idx="3">
                  <c:v>518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D7C-4109-A053-D3F74AC823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overlap val="100"/>
        <c:axId val="1179696383"/>
        <c:axId val="1179698047"/>
      </c:barChart>
      <c:catAx>
        <c:axId val="11796963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9698047"/>
        <c:crosses val="autoZero"/>
        <c:auto val="1"/>
        <c:lblAlgn val="ctr"/>
        <c:lblOffset val="100"/>
        <c:noMultiLvlLbl val="0"/>
      </c:catAx>
      <c:valAx>
        <c:axId val="11796980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96963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Totals in Millions</c:v>
                </c:pt>
              </c:strCache>
            </c:strRef>
          </c:tx>
          <c:spPr>
            <a:ln w="28575" cap="rnd">
              <a:solidFill>
                <a:srgbClr val="282A29"/>
              </a:solidFill>
              <a:round/>
            </a:ln>
            <a:effectLst/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spPr>
              <a:ln w="57150" cap="rnd">
                <a:solidFill>
                  <a:srgbClr val="282A29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0C4F-BD48-A546-6C947DC6EEE1}"/>
              </c:ext>
            </c:extLst>
          </c:dPt>
          <c:dPt>
            <c:idx val="1"/>
            <c:marker>
              <c:symbol val="none"/>
            </c:marker>
            <c:bubble3D val="0"/>
            <c:spPr>
              <a:ln w="57150" cap="rnd">
                <a:solidFill>
                  <a:srgbClr val="282A29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0C4F-BD48-A546-6C947DC6EEE1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57150" cap="rnd">
                <a:solidFill>
                  <a:srgbClr val="282A29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0C4F-BD48-A546-6C947DC6EEE1}"/>
              </c:ext>
            </c:extLst>
          </c:dPt>
          <c:dPt>
            <c:idx val="3"/>
            <c:marker>
              <c:symbol val="none"/>
            </c:marker>
            <c:bubble3D val="0"/>
            <c:spPr>
              <a:ln w="57150" cap="rnd">
                <a:solidFill>
                  <a:srgbClr val="282A29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0C4F-BD48-A546-6C947DC6EEE1}"/>
              </c:ext>
            </c:extLst>
          </c:dPt>
          <c:dPt>
            <c:idx val="4"/>
            <c:marker>
              <c:symbol val="none"/>
            </c:marker>
            <c:bubble3D val="0"/>
            <c:spPr>
              <a:ln w="57150" cap="rnd">
                <a:solidFill>
                  <a:schemeClr val="tx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0C4F-BD48-A546-6C947DC6EEE1}"/>
              </c:ext>
            </c:extLst>
          </c:dPt>
          <c:dPt>
            <c:idx val="5"/>
            <c:marker>
              <c:symbol val="none"/>
            </c:marker>
            <c:bubble3D val="0"/>
            <c:spPr>
              <a:ln w="57150" cap="rnd">
                <a:solidFill>
                  <a:srgbClr val="282A29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0C4F-BD48-A546-6C947DC6EEE1}"/>
              </c:ext>
            </c:extLst>
          </c:dPt>
          <c:dPt>
            <c:idx val="6"/>
            <c:marker>
              <c:symbol val="none"/>
            </c:marker>
            <c:bubble3D val="0"/>
            <c:spPr>
              <a:ln w="57150" cap="rnd">
                <a:solidFill>
                  <a:srgbClr val="282A29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0C4F-BD48-A546-6C947DC6EEE1}"/>
              </c:ext>
            </c:extLst>
          </c:dPt>
          <c:cat>
            <c:numRef>
              <c:f>Sheet1!$A$2:$A$8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4.4000000000000004</c:v>
                </c:pt>
                <c:pt idx="1">
                  <c:v>8.6999999999999993</c:v>
                </c:pt>
                <c:pt idx="2">
                  <c:v>9.3000000000000007</c:v>
                </c:pt>
                <c:pt idx="3">
                  <c:v>10.4</c:v>
                </c:pt>
                <c:pt idx="4">
                  <c:v>8.1</c:v>
                </c:pt>
                <c:pt idx="5">
                  <c:v>8.5</c:v>
                </c:pt>
                <c:pt idx="6">
                  <c:v>9.3000000000000007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0A0-8E44-905C-FEBE10C359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Projected Growth</c:v>
                </c:pt>
              </c:strCache>
            </c:strRef>
          </c:tx>
          <c:spPr>
            <a:ln w="28575" cap="rnd">
              <a:solidFill>
                <a:srgbClr val="AB0025"/>
              </a:solidFill>
              <a:round/>
            </a:ln>
            <a:effectLst/>
          </c:spPr>
          <c:marker>
            <c:symbol val="none"/>
          </c:marker>
          <c:cat>
            <c:numRef>
              <c:f>Sheet1!$A$2:$A$8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0A0-8E44-905C-FEBE10C359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8221840"/>
        <c:axId val="87487280"/>
      </c:lineChart>
      <c:catAx>
        <c:axId val="88221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487280"/>
        <c:crosses val="autoZero"/>
        <c:auto val="1"/>
        <c:lblAlgn val="ctr"/>
        <c:lblOffset val="100"/>
        <c:noMultiLvlLbl val="0"/>
      </c:catAx>
      <c:valAx>
        <c:axId val="87487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221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Endowment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 Millions</c:v>
                </c:pt>
              </c:strCache>
            </c:strRef>
          </c:tx>
          <c:spPr>
            <a:solidFill>
              <a:srgbClr val="282A29"/>
            </a:solidFill>
            <a:ln>
              <a:noFill/>
            </a:ln>
            <a:effectLst/>
          </c:spPr>
          <c:invertIfNegative val="0"/>
          <c:cat>
            <c:numRef>
              <c:f>Sheet1!$A$2:$A$8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Sheet1!$B$2:$B$8</c:f>
              <c:numCache>
                <c:formatCode>#,##0</c:formatCode>
                <c:ptCount val="7"/>
                <c:pt idx="0">
                  <c:v>19290239</c:v>
                </c:pt>
                <c:pt idx="1">
                  <c:v>23338708</c:v>
                </c:pt>
                <c:pt idx="2">
                  <c:v>26407703</c:v>
                </c:pt>
                <c:pt idx="3">
                  <c:v>27061863</c:v>
                </c:pt>
                <c:pt idx="4">
                  <c:v>37086997</c:v>
                </c:pt>
                <c:pt idx="5">
                  <c:v>31866787</c:v>
                </c:pt>
                <c:pt idx="6">
                  <c:v>35756272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B1-D442-8527-A1BC6D9984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1808592"/>
        <c:axId val="527320304"/>
      </c:barChart>
      <c:catAx>
        <c:axId val="481808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7320304"/>
        <c:crosses val="autoZero"/>
        <c:auto val="1"/>
        <c:lblAlgn val="ctr"/>
        <c:lblOffset val="100"/>
        <c:noMultiLvlLbl val="0"/>
      </c:catAx>
      <c:valAx>
        <c:axId val="527320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1808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707184-2A63-4099-AA8C-7D6EE84F3A76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4AE38-EA4A-4F61-B356-C63F5C319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093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3200" b="0" i="0" dirty="0">
              <a:solidFill>
                <a:srgbClr val="0A0A0A"/>
              </a:solidFill>
              <a:effectLst/>
              <a:latin typeface="Open Sans" panose="020B0606030504020204" pitchFamily="34" charset="0"/>
            </a:endParaRP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16524-7FC7-4EF5-9A1A-2D151558569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285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16524-7FC7-4EF5-9A1A-2D151558569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262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16524-7FC7-4EF5-9A1A-2D151558569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52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748824" y="4640282"/>
            <a:ext cx="5990577" cy="4396054"/>
          </a:xfrm>
          <a:prstGeom prst="rect">
            <a:avLst/>
          </a:prstGeom>
        </p:spPr>
        <p:txBody>
          <a:bodyPr lIns="98559" tIns="98559" rIns="98559" bIns="98559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200" b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485775" y="731838"/>
            <a:ext cx="6515100" cy="36639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5370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748824" y="4640282"/>
            <a:ext cx="5990577" cy="4396054"/>
          </a:xfrm>
          <a:prstGeom prst="rect">
            <a:avLst/>
          </a:prstGeom>
        </p:spPr>
        <p:txBody>
          <a:bodyPr lIns="98559" tIns="98559" rIns="98559" bIns="98559" anchor="t" anchorCtr="0">
            <a:noAutofit/>
          </a:bodyPr>
          <a:lstStyle/>
          <a:p>
            <a:pPr marL="0" lvl="0" indent="0">
              <a:buFont typeface="Arial" panose="020B0604020202020204" pitchFamily="34" charset="0"/>
              <a:buNone/>
            </a:pPr>
            <a:endParaRPr lang="en-US" sz="12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485775" y="731838"/>
            <a:ext cx="6515100" cy="36639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25768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748824" y="4640282"/>
            <a:ext cx="5990577" cy="4396054"/>
          </a:xfrm>
          <a:prstGeom prst="rect">
            <a:avLst/>
          </a:prstGeom>
        </p:spPr>
        <p:txBody>
          <a:bodyPr lIns="98559" tIns="98559" rIns="98559" bIns="98559" anchor="t" anchorCtr="0">
            <a:noAutofit/>
          </a:bodyPr>
          <a:lstStyle/>
          <a:p>
            <a:pPr marL="0" lvl="0" indent="0">
              <a:buFont typeface="Arial" panose="020B0604020202020204" pitchFamily="34" charset="0"/>
              <a:buNone/>
            </a:pPr>
            <a:endParaRPr lang="en-US" sz="12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485775" y="731838"/>
            <a:ext cx="6515100" cy="36639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75099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748824" y="4640282"/>
            <a:ext cx="5990577" cy="4396054"/>
          </a:xfrm>
          <a:prstGeom prst="rect">
            <a:avLst/>
          </a:prstGeom>
        </p:spPr>
        <p:txBody>
          <a:bodyPr lIns="98559" tIns="98559" rIns="98559" bIns="98559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200">
              <a:effectLst/>
              <a:latin typeface="Segoe UI" panose="020B0502040204020203" pitchFamily="34" charset="0"/>
            </a:endParaRPr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485775" y="731838"/>
            <a:ext cx="6515100" cy="36639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95337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7714F355-5A12-8230-A04F-DB4CFD8AAB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6380" y="444964"/>
            <a:ext cx="2588970" cy="880710"/>
          </a:xfrm>
          <a:prstGeom prst="rect">
            <a:avLst/>
          </a:prstGeom>
        </p:spPr>
      </p:pic>
      <p:sp>
        <p:nvSpPr>
          <p:cNvPr id="32" name="Title 4">
            <a:extLst>
              <a:ext uri="{FF2B5EF4-FFF2-40B4-BE49-F238E27FC236}">
                <a16:creationId xmlns:a16="http://schemas.microsoft.com/office/drawing/2014/main" id="{376BA4C8-0C0E-46AB-C70B-892A65D90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736355"/>
            <a:ext cx="6909343" cy="2234458"/>
          </a:xfrm>
          <a:prstGeom prst="rect">
            <a:avLst/>
          </a:prstGeom>
          <a:solidFill>
            <a:schemeClr val="bg1"/>
          </a:solidFill>
        </p:spPr>
        <p:txBody>
          <a:bodyPr wrap="square" lIns="731520" tIns="365760" rIns="365760" bIns="365760" anchor="t" anchorCtr="0">
            <a:spAutoFit/>
          </a:bodyPr>
          <a:lstStyle>
            <a:lvl1pPr algn="l">
              <a:defRPr lang="en-US" sz="5400" noProof="0" dirty="0">
                <a:solidFill>
                  <a:schemeClr val="tx1"/>
                </a:solidFill>
                <a:latin typeface="Inter Black" panose="02000503000000020004" pitchFamily="50" charset="0"/>
                <a:ea typeface="Inter Black" panose="02000503000000020004" pitchFamily="50" charset="0"/>
                <a:cs typeface="Inter Black" panose="02000503000000020004" pitchFamily="50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1325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4152">
          <p15:clr>
            <a:srgbClr val="FBAE40"/>
          </p15:clr>
        </p15:guide>
        <p15:guide id="4" pos="751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singl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5740" y="1902080"/>
            <a:ext cx="5318260" cy="40161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8" y="1901330"/>
            <a:ext cx="5318260" cy="40161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pic>
        <p:nvPicPr>
          <p:cNvPr id="8" name="Picture 7" descr="Icon&#10;&#10;Description automatically generated with medium confidence">
            <a:extLst>
              <a:ext uri="{FF2B5EF4-FFF2-40B4-BE49-F238E27FC236}">
                <a16:creationId xmlns:a16="http://schemas.microsoft.com/office/drawing/2014/main" id="{C49D5A58-3A7B-6943-4A66-D1701204FF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7800" y="6094215"/>
            <a:ext cx="1550544" cy="51684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47831F9-D762-1DA7-2D48-3C1591EFA2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740" y="431999"/>
            <a:ext cx="11123659" cy="506699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Inter Black" panose="02000503000000020004" pitchFamily="50" charset="0"/>
                <a:ea typeface="Inter Black" panose="02000503000000020004" pitchFamily="50" charset="0"/>
                <a:cs typeface="Inter Black" panose="02000503000000020004" pitchFamily="50" charset="0"/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91810D75-DB40-AA55-1E36-88ECC69BACCA}"/>
              </a:ext>
            </a:extLst>
          </p:cNvPr>
          <p:cNvSpPr/>
          <p:nvPr userDrawn="1"/>
        </p:nvSpPr>
        <p:spPr>
          <a:xfrm rot="10800000">
            <a:off x="585741" y="1066803"/>
            <a:ext cx="1378414" cy="175775"/>
          </a:xfrm>
          <a:prstGeom prst="parallelogram">
            <a:avLst>
              <a:gd name="adj" fmla="val 6204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Inter Semi Bold" panose="02000503000000020004" pitchFamily="2" charset="0"/>
              </a:rPr>
              <a:t>  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318E29C-24E4-9ED9-8772-1C57DA76D0F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368344" y="6131063"/>
            <a:ext cx="436107" cy="4320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F0074AA-62A3-45C5-ABAB-9694574F8D9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85741" y="1326726"/>
            <a:ext cx="11032518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0331255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with singl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40" y="1964501"/>
            <a:ext cx="3446260" cy="38860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 marL="401638" indent="-171450">
              <a:defRPr sz="1800">
                <a:solidFill>
                  <a:schemeClr val="tx1"/>
                </a:solidFill>
              </a:defRPr>
            </a:lvl2pPr>
            <a:lvl3pPr marL="630238" indent="-169863">
              <a:defRPr sz="1600">
                <a:solidFill>
                  <a:schemeClr val="tx1"/>
                </a:solidFill>
              </a:defRPr>
            </a:lvl3pPr>
            <a:lvl4pPr marL="914400" indent="-230188">
              <a:defRPr sz="1400">
                <a:solidFill>
                  <a:schemeClr val="tx1"/>
                </a:solidFill>
              </a:defRPr>
            </a:lvl4pPr>
            <a:lvl5pPr marL="1144588" indent="-230188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pic>
        <p:nvPicPr>
          <p:cNvPr id="4" name="Picture 3" descr="Icon&#10;&#10;Description automatically generated with medium confidence">
            <a:extLst>
              <a:ext uri="{FF2B5EF4-FFF2-40B4-BE49-F238E27FC236}">
                <a16:creationId xmlns:a16="http://schemas.microsoft.com/office/drawing/2014/main" id="{49BBFFE0-8152-7AE1-18BE-8604218DFD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7800" y="6094215"/>
            <a:ext cx="1550544" cy="516848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AFF17DD6-DE9B-7829-0D8B-F8FE2CC40D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740" y="431999"/>
            <a:ext cx="11123659" cy="506699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Inter Black" panose="02000503000000020004" pitchFamily="50" charset="0"/>
                <a:ea typeface="Inter Black" panose="02000503000000020004" pitchFamily="50" charset="0"/>
                <a:cs typeface="Inter Black" panose="02000503000000020004" pitchFamily="50" charset="0"/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48644E1B-3978-C198-695B-8A3AE2660C23}"/>
              </a:ext>
            </a:extLst>
          </p:cNvPr>
          <p:cNvSpPr/>
          <p:nvPr userDrawn="1"/>
        </p:nvSpPr>
        <p:spPr>
          <a:xfrm rot="10800000">
            <a:off x="585741" y="1066803"/>
            <a:ext cx="1378414" cy="175775"/>
          </a:xfrm>
          <a:prstGeom prst="parallelogram">
            <a:avLst>
              <a:gd name="adj" fmla="val 6204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Inter Semi Bold" panose="02000503000000020004" pitchFamily="2" charset="0"/>
              </a:rPr>
              <a:t>  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0495FBE-8666-FF3B-A73F-BE8045DC4E7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368344" y="6131063"/>
            <a:ext cx="436107" cy="4320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7847281-BC06-F292-FC80-3EA68433FE4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85741" y="1326726"/>
            <a:ext cx="11032518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F9A43AD-E7E8-AFF2-E082-70DEEBE93C36}"/>
              </a:ext>
            </a:extLst>
          </p:cNvPr>
          <p:cNvSpPr>
            <a:spLocks noGrp="1"/>
          </p:cNvSpPr>
          <p:nvPr>
            <p:ph idx="34"/>
          </p:nvPr>
        </p:nvSpPr>
        <p:spPr>
          <a:xfrm>
            <a:off x="4297129" y="1964501"/>
            <a:ext cx="3446260" cy="38860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 marL="401638" indent="-171450">
              <a:defRPr sz="1800">
                <a:solidFill>
                  <a:schemeClr val="tx1"/>
                </a:solidFill>
              </a:defRPr>
            </a:lvl2pPr>
            <a:lvl3pPr marL="630238" indent="-169863">
              <a:defRPr sz="1600">
                <a:solidFill>
                  <a:schemeClr val="tx1"/>
                </a:solidFill>
              </a:defRPr>
            </a:lvl3pPr>
            <a:lvl4pPr marL="914400" indent="-230188">
              <a:defRPr sz="1400">
                <a:solidFill>
                  <a:schemeClr val="tx1"/>
                </a:solidFill>
              </a:defRPr>
            </a:lvl4pPr>
            <a:lvl5pPr marL="1144588" indent="-230188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3CD972-1B35-D9AD-780F-F9DFC28E48AF}"/>
              </a:ext>
            </a:extLst>
          </p:cNvPr>
          <p:cNvSpPr>
            <a:spLocks noGrp="1"/>
          </p:cNvSpPr>
          <p:nvPr>
            <p:ph idx="35"/>
          </p:nvPr>
        </p:nvSpPr>
        <p:spPr>
          <a:xfrm>
            <a:off x="8013407" y="1964501"/>
            <a:ext cx="3446260" cy="38860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 marL="401638" indent="-171450">
              <a:defRPr sz="1800">
                <a:solidFill>
                  <a:schemeClr val="tx1"/>
                </a:solidFill>
              </a:defRPr>
            </a:lvl2pPr>
            <a:lvl3pPr marL="630238" indent="-169863">
              <a:defRPr sz="1600">
                <a:solidFill>
                  <a:schemeClr val="tx1"/>
                </a:solidFill>
              </a:defRPr>
            </a:lvl3pPr>
            <a:lvl4pPr marL="914400" indent="-230188">
              <a:defRPr sz="1400">
                <a:solidFill>
                  <a:schemeClr val="tx1"/>
                </a:solidFill>
              </a:defRPr>
            </a:lvl4pPr>
            <a:lvl5pPr marL="1144588" indent="-230188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8696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 with singl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 with medium confidence">
            <a:extLst>
              <a:ext uri="{FF2B5EF4-FFF2-40B4-BE49-F238E27FC236}">
                <a16:creationId xmlns:a16="http://schemas.microsoft.com/office/drawing/2014/main" id="{6E5A6EDD-4F1F-CC5A-C4FF-B778DBFE8F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7800" y="6094215"/>
            <a:ext cx="1550544" cy="516848"/>
          </a:xfrm>
          <a:prstGeom prst="rect">
            <a:avLst/>
          </a:prstGeom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9D11581E-8BBE-658C-2004-44349F0038E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85741" y="1326726"/>
            <a:ext cx="11032518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3B28FC2-0686-7061-5890-2875F02E2A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740" y="431999"/>
            <a:ext cx="11123659" cy="506699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Inter Black" panose="02000503000000020004" pitchFamily="50" charset="0"/>
                <a:ea typeface="Inter Black" panose="02000503000000020004" pitchFamily="50" charset="0"/>
                <a:cs typeface="Inter Black" panose="02000503000000020004" pitchFamily="50" charset="0"/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86F705C5-BB3B-E5C0-0494-739B7E238D50}"/>
              </a:ext>
            </a:extLst>
          </p:cNvPr>
          <p:cNvSpPr/>
          <p:nvPr userDrawn="1"/>
        </p:nvSpPr>
        <p:spPr>
          <a:xfrm rot="10800000">
            <a:off x="585741" y="1066803"/>
            <a:ext cx="1378414" cy="175775"/>
          </a:xfrm>
          <a:prstGeom prst="parallelogram">
            <a:avLst>
              <a:gd name="adj" fmla="val 6204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Inter Semi Bold" panose="02000503000000020004" pitchFamily="2" charset="0"/>
              </a:rPr>
              <a:t>  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3AB276E-98E7-6EC8-8B96-FFEBF6E805A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368344" y="6131063"/>
            <a:ext cx="436107" cy="4320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5E69B1F-897B-8DD8-1A22-9E102FE60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39" y="1972491"/>
            <a:ext cx="2095523" cy="3992657"/>
          </a:xfrm>
          <a:prstGeom prst="rect">
            <a:avLst/>
          </a:prstGeom>
        </p:spPr>
        <p:txBody>
          <a:bodyPr/>
          <a:lstStyle>
            <a:lvl1pPr marL="171450" indent="-171450">
              <a:defRPr lang="en-US" sz="1800" noProof="0" dirty="0">
                <a:solidFill>
                  <a:schemeClr val="tx1"/>
                </a:solidFill>
              </a:defRPr>
            </a:lvl1pPr>
            <a:lvl2pPr marL="342900" indent="-171450">
              <a:defRPr lang="en-US" sz="1600" noProof="0" dirty="0">
                <a:solidFill>
                  <a:schemeClr val="tx1"/>
                </a:solidFill>
              </a:defRPr>
            </a:lvl2pPr>
            <a:lvl3pPr marL="512763" indent="-169863">
              <a:defRPr lang="en-US" sz="1400" noProof="0" dirty="0">
                <a:solidFill>
                  <a:schemeClr val="tx1"/>
                </a:solidFill>
              </a:defRPr>
            </a:lvl3pPr>
            <a:lvl4pPr marL="684213" indent="-171450">
              <a:defRPr lang="en-US" sz="1200" noProof="0" dirty="0">
                <a:solidFill>
                  <a:schemeClr val="tx1"/>
                </a:solidFill>
              </a:defRPr>
            </a:lvl4pPr>
            <a:lvl5pPr marL="801688" indent="-138113">
              <a:defRPr lang="en-US" sz="12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D34FC05-EA9A-8E0B-4A11-0FB14EC9C834}"/>
              </a:ext>
            </a:extLst>
          </p:cNvPr>
          <p:cNvSpPr>
            <a:spLocks noGrp="1"/>
          </p:cNvSpPr>
          <p:nvPr>
            <p:ph idx="34"/>
          </p:nvPr>
        </p:nvSpPr>
        <p:spPr>
          <a:xfrm>
            <a:off x="2846046" y="1972491"/>
            <a:ext cx="2095523" cy="3992657"/>
          </a:xfrm>
          <a:prstGeom prst="rect">
            <a:avLst/>
          </a:prstGeom>
        </p:spPr>
        <p:txBody>
          <a:bodyPr/>
          <a:lstStyle>
            <a:lvl1pPr marL="171450" indent="-171450">
              <a:defRPr lang="en-US" sz="1800" noProof="0" dirty="0">
                <a:solidFill>
                  <a:schemeClr val="tx1"/>
                </a:solidFill>
              </a:defRPr>
            </a:lvl1pPr>
            <a:lvl2pPr marL="342900" indent="-171450">
              <a:defRPr lang="en-US" sz="1600" noProof="0" dirty="0">
                <a:solidFill>
                  <a:schemeClr val="tx1"/>
                </a:solidFill>
              </a:defRPr>
            </a:lvl2pPr>
            <a:lvl3pPr marL="512763" indent="-169863">
              <a:defRPr lang="en-US" sz="1400" noProof="0" dirty="0">
                <a:solidFill>
                  <a:schemeClr val="tx1"/>
                </a:solidFill>
              </a:defRPr>
            </a:lvl3pPr>
            <a:lvl4pPr marL="684213" indent="-171450">
              <a:defRPr lang="en-US" sz="1200" noProof="0" dirty="0">
                <a:solidFill>
                  <a:schemeClr val="tx1"/>
                </a:solidFill>
              </a:defRPr>
            </a:lvl4pPr>
            <a:lvl5pPr marL="801688" indent="-138113">
              <a:defRPr lang="en-US" sz="12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3B50B8F-B559-7014-282B-6844AE05C76B}"/>
              </a:ext>
            </a:extLst>
          </p:cNvPr>
          <p:cNvSpPr>
            <a:spLocks noGrp="1"/>
          </p:cNvSpPr>
          <p:nvPr>
            <p:ph idx="35"/>
          </p:nvPr>
        </p:nvSpPr>
        <p:spPr>
          <a:xfrm>
            <a:off x="5107348" y="1972491"/>
            <a:ext cx="2095523" cy="3992657"/>
          </a:xfrm>
          <a:prstGeom prst="rect">
            <a:avLst/>
          </a:prstGeom>
        </p:spPr>
        <p:txBody>
          <a:bodyPr/>
          <a:lstStyle>
            <a:lvl1pPr marL="171450" indent="-171450">
              <a:defRPr lang="en-US" sz="1800" noProof="0" dirty="0">
                <a:solidFill>
                  <a:schemeClr val="tx1"/>
                </a:solidFill>
              </a:defRPr>
            </a:lvl1pPr>
            <a:lvl2pPr marL="342900" indent="-171450">
              <a:defRPr lang="en-US" sz="1600" noProof="0" dirty="0">
                <a:solidFill>
                  <a:schemeClr val="tx1"/>
                </a:solidFill>
              </a:defRPr>
            </a:lvl2pPr>
            <a:lvl3pPr marL="512763" indent="-169863">
              <a:defRPr lang="en-US" sz="1400" noProof="0" dirty="0">
                <a:solidFill>
                  <a:schemeClr val="tx1"/>
                </a:solidFill>
              </a:defRPr>
            </a:lvl3pPr>
            <a:lvl4pPr marL="684213" indent="-171450">
              <a:defRPr lang="en-US" sz="1200" noProof="0" dirty="0">
                <a:solidFill>
                  <a:schemeClr val="tx1"/>
                </a:solidFill>
              </a:defRPr>
            </a:lvl4pPr>
            <a:lvl5pPr marL="801688" indent="-138113">
              <a:defRPr lang="en-US" sz="12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A2427C5A-E328-C88F-4C7C-01FD53DB293E}"/>
              </a:ext>
            </a:extLst>
          </p:cNvPr>
          <p:cNvSpPr>
            <a:spLocks noGrp="1"/>
          </p:cNvSpPr>
          <p:nvPr>
            <p:ph idx="36"/>
          </p:nvPr>
        </p:nvSpPr>
        <p:spPr>
          <a:xfrm>
            <a:off x="7360612" y="1972491"/>
            <a:ext cx="2095523" cy="3992657"/>
          </a:xfrm>
          <a:prstGeom prst="rect">
            <a:avLst/>
          </a:prstGeom>
        </p:spPr>
        <p:txBody>
          <a:bodyPr/>
          <a:lstStyle>
            <a:lvl1pPr marL="171450" indent="-171450">
              <a:defRPr lang="en-US" sz="1800" noProof="0" dirty="0">
                <a:solidFill>
                  <a:schemeClr val="tx1"/>
                </a:solidFill>
              </a:defRPr>
            </a:lvl1pPr>
            <a:lvl2pPr marL="342900" indent="-171450">
              <a:defRPr lang="en-US" sz="1600" noProof="0" dirty="0">
                <a:solidFill>
                  <a:schemeClr val="tx1"/>
                </a:solidFill>
              </a:defRPr>
            </a:lvl2pPr>
            <a:lvl3pPr marL="512763" indent="-169863">
              <a:defRPr lang="en-US" sz="1400" noProof="0" dirty="0">
                <a:solidFill>
                  <a:schemeClr val="tx1"/>
                </a:solidFill>
              </a:defRPr>
            </a:lvl3pPr>
            <a:lvl4pPr marL="684213" indent="-171450">
              <a:defRPr lang="en-US" sz="1200" noProof="0" dirty="0">
                <a:solidFill>
                  <a:schemeClr val="tx1"/>
                </a:solidFill>
              </a:defRPr>
            </a:lvl4pPr>
            <a:lvl5pPr marL="801688" indent="-138113">
              <a:defRPr lang="en-US" sz="12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218B941-51F6-C20A-8496-F1EFC747C53E}"/>
              </a:ext>
            </a:extLst>
          </p:cNvPr>
          <p:cNvSpPr>
            <a:spLocks noGrp="1"/>
          </p:cNvSpPr>
          <p:nvPr>
            <p:ph idx="37"/>
          </p:nvPr>
        </p:nvSpPr>
        <p:spPr>
          <a:xfrm>
            <a:off x="9613876" y="1972491"/>
            <a:ext cx="2095523" cy="3992657"/>
          </a:xfrm>
          <a:prstGeom prst="rect">
            <a:avLst/>
          </a:prstGeom>
        </p:spPr>
        <p:txBody>
          <a:bodyPr/>
          <a:lstStyle>
            <a:lvl1pPr marL="171450" indent="-171450">
              <a:defRPr lang="en-US" sz="1800" noProof="0" dirty="0">
                <a:solidFill>
                  <a:schemeClr val="tx1"/>
                </a:solidFill>
              </a:defRPr>
            </a:lvl1pPr>
            <a:lvl2pPr marL="342900" indent="-171450">
              <a:defRPr lang="en-US" sz="1600" noProof="0" dirty="0">
                <a:solidFill>
                  <a:schemeClr val="tx1"/>
                </a:solidFill>
              </a:defRPr>
            </a:lvl2pPr>
            <a:lvl3pPr marL="512763" indent="-169863">
              <a:defRPr lang="en-US" sz="1400" noProof="0" dirty="0">
                <a:solidFill>
                  <a:schemeClr val="tx1"/>
                </a:solidFill>
              </a:defRPr>
            </a:lvl3pPr>
            <a:lvl4pPr marL="684213" indent="-171450">
              <a:defRPr lang="en-US" sz="1200" noProof="0" dirty="0">
                <a:solidFill>
                  <a:schemeClr val="tx1"/>
                </a:solidFill>
              </a:defRPr>
            </a:lvl4pPr>
            <a:lvl5pPr marL="801688" indent="-138113">
              <a:defRPr lang="en-US" sz="12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5440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row char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FEB8A038-1461-454A-E6C3-66006AC8C1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740" y="431999"/>
            <a:ext cx="11123659" cy="506699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Inter Black" panose="02000503000000020004" pitchFamily="50" charset="0"/>
                <a:ea typeface="Inter Black" panose="02000503000000020004" pitchFamily="50" charset="0"/>
                <a:cs typeface="Inter Black" panose="02000503000000020004" pitchFamily="50" charset="0"/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34030A22-CC8F-BD41-F4A9-C133F1E16E4D}"/>
              </a:ext>
            </a:extLst>
          </p:cNvPr>
          <p:cNvSpPr/>
          <p:nvPr/>
        </p:nvSpPr>
        <p:spPr>
          <a:xfrm rot="10800000">
            <a:off x="585741" y="1066803"/>
            <a:ext cx="1378414" cy="175775"/>
          </a:xfrm>
          <a:prstGeom prst="parallelogram">
            <a:avLst>
              <a:gd name="adj" fmla="val 6204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Inter Semi Bold" panose="02000503000000020004" pitchFamily="2" charset="0"/>
              </a:rPr>
              <a:t>  </a:t>
            </a:r>
          </a:p>
        </p:txBody>
      </p:sp>
      <p:pic>
        <p:nvPicPr>
          <p:cNvPr id="23" name="Picture 22" descr="Icon&#10;&#10;Description automatically generated with medium confidence">
            <a:extLst>
              <a:ext uri="{FF2B5EF4-FFF2-40B4-BE49-F238E27FC236}">
                <a16:creationId xmlns:a16="http://schemas.microsoft.com/office/drawing/2014/main" id="{9A93166F-95FD-34DA-5CA4-A3CD803F8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7800" y="6094215"/>
            <a:ext cx="1550544" cy="516848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C4D5AEA-C898-31B9-89B1-E4AD8250BFC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368344" y="6131063"/>
            <a:ext cx="436107" cy="4320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4900D0-A75A-0071-67CB-7A5D6AF2C72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12339" y="2111083"/>
            <a:ext cx="3364065" cy="6342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>
              <a:buNone/>
              <a:defRPr b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B22906E-8B6C-B1F1-B4AF-98251350FC5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230602" y="2115707"/>
            <a:ext cx="7007444" cy="634226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anchor="ctr"/>
          <a:lstStyle>
            <a:lvl1pPr marL="0" indent="0">
              <a:buNone/>
              <a:defRPr b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105E4DA-176A-2166-A797-3921BAD53C2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12339" y="2903563"/>
            <a:ext cx="3364065" cy="6342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>
              <a:buNone/>
              <a:defRPr b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DB351FF-24AA-4D7E-18ED-92BFD9BD8C2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230602" y="2908187"/>
            <a:ext cx="7007444" cy="634226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anchor="ctr"/>
          <a:lstStyle>
            <a:lvl1pPr marL="0" indent="0">
              <a:buNone/>
              <a:defRPr b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B70D4BEC-DBDB-6E55-4A10-639DB1A7973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12339" y="3687334"/>
            <a:ext cx="3364065" cy="6342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>
              <a:buNone/>
              <a:defRPr b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0C60F2A-974D-207C-5B4F-91601F954BD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230602" y="3691958"/>
            <a:ext cx="7007444" cy="634226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anchor="ctr"/>
          <a:lstStyle>
            <a:lvl1pPr marL="0" indent="0">
              <a:buNone/>
              <a:defRPr b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FC29A71-A746-B969-2DEB-2C4FB46BB02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12339" y="4484169"/>
            <a:ext cx="3364065" cy="6342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>
              <a:buNone/>
              <a:defRPr b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BE4ABAE-6AAB-1602-AE93-D5AB736D63A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230602" y="4488793"/>
            <a:ext cx="7007444" cy="634226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anchor="ctr"/>
          <a:lstStyle>
            <a:lvl1pPr marL="0" indent="0">
              <a:buNone/>
              <a:defRPr b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E9F97BC2-4F8A-53BF-4D67-AC02B96919C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12339" y="5272294"/>
            <a:ext cx="3364065" cy="6342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>
              <a:buNone/>
              <a:defRPr b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B0E77AB-AD2B-7061-DC78-568FB389D0A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230602" y="5276918"/>
            <a:ext cx="7007444" cy="634226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anchor="ctr"/>
          <a:lstStyle>
            <a:lvl1pPr marL="0" indent="0">
              <a:buNone/>
              <a:defRPr b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E3EB6286-445A-C70F-B682-DF467F270CB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85741" y="1326726"/>
            <a:ext cx="11032518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431460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side image with crimson sl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 with medium confidence">
            <a:extLst>
              <a:ext uri="{FF2B5EF4-FFF2-40B4-BE49-F238E27FC236}">
                <a16:creationId xmlns:a16="http://schemas.microsoft.com/office/drawing/2014/main" id="{41CE15B4-9140-263D-AB86-9966A8D641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7800" y="6094215"/>
            <a:ext cx="1550544" cy="51684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368D3DC-B1E9-231B-9148-C9832E1654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9" y="1698185"/>
            <a:ext cx="5708451" cy="439602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0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3pPr>
            <a:lvl4pPr>
              <a:defRPr sz="14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4pPr>
            <a:lvl5pPr>
              <a:defRPr sz="14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C7363F79-AE6A-2C02-0EF8-1E5AF9FD0403}"/>
              </a:ext>
            </a:extLst>
          </p:cNvPr>
          <p:cNvSpPr/>
          <p:nvPr userDrawn="1"/>
        </p:nvSpPr>
        <p:spPr>
          <a:xfrm rot="10800000">
            <a:off x="6096000" y="1306412"/>
            <a:ext cx="1378414" cy="175775"/>
          </a:xfrm>
          <a:prstGeom prst="parallelogram">
            <a:avLst>
              <a:gd name="adj" fmla="val 6204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Inter Semi Bold" panose="02000503000000020004" pitchFamily="2" charset="0"/>
              </a:rPr>
              <a:t> 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C98DEBF-232D-F97C-3F1C-9469982BA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671608"/>
            <a:ext cx="5708452" cy="506699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Inter Black" panose="02000503000000020004" pitchFamily="50" charset="0"/>
                <a:ea typeface="Inter Black" panose="02000503000000020004" pitchFamily="50" charset="0"/>
                <a:cs typeface="Inter Black" panose="02000503000000020004" pitchFamily="50" charset="0"/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86A165DE-91A1-AA60-D03C-76913E0BFDF1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custGeom>
            <a:avLst/>
            <a:gdLst>
              <a:gd name="connsiteX0" fmla="*/ 0 w 5035549"/>
              <a:gd name="connsiteY0" fmla="*/ 0 h 6858000"/>
              <a:gd name="connsiteX1" fmla="*/ 5035549 w 5035549"/>
              <a:gd name="connsiteY1" fmla="*/ 0 h 6858000"/>
              <a:gd name="connsiteX2" fmla="*/ 5035549 w 5035549"/>
              <a:gd name="connsiteY2" fmla="*/ 6858000 h 6858000"/>
              <a:gd name="connsiteX3" fmla="*/ 0 w 5035549"/>
              <a:gd name="connsiteY3" fmla="*/ 6858000 h 6858000"/>
              <a:gd name="connsiteX4" fmla="*/ 0 w 5035549"/>
              <a:gd name="connsiteY4" fmla="*/ 0 h 6858000"/>
              <a:gd name="connsiteX0" fmla="*/ 0 w 5035549"/>
              <a:gd name="connsiteY0" fmla="*/ 0 h 6858000"/>
              <a:gd name="connsiteX1" fmla="*/ 5035549 w 5035549"/>
              <a:gd name="connsiteY1" fmla="*/ 0 h 6858000"/>
              <a:gd name="connsiteX2" fmla="*/ 1098549 w 5035549"/>
              <a:gd name="connsiteY2" fmla="*/ 6858000 h 6858000"/>
              <a:gd name="connsiteX3" fmla="*/ 0 w 5035549"/>
              <a:gd name="connsiteY3" fmla="*/ 6858000 h 6858000"/>
              <a:gd name="connsiteX4" fmla="*/ 0 w 5035549"/>
              <a:gd name="connsiteY4" fmla="*/ 0 h 6858000"/>
              <a:gd name="connsiteX0" fmla="*/ 0 w 5886449"/>
              <a:gd name="connsiteY0" fmla="*/ 6350 h 6864350"/>
              <a:gd name="connsiteX1" fmla="*/ 5886449 w 5886449"/>
              <a:gd name="connsiteY1" fmla="*/ 0 h 6864350"/>
              <a:gd name="connsiteX2" fmla="*/ 1098549 w 5886449"/>
              <a:gd name="connsiteY2" fmla="*/ 6864350 h 6864350"/>
              <a:gd name="connsiteX3" fmla="*/ 0 w 5886449"/>
              <a:gd name="connsiteY3" fmla="*/ 6864350 h 6864350"/>
              <a:gd name="connsiteX4" fmla="*/ 0 w 5886449"/>
              <a:gd name="connsiteY4" fmla="*/ 6350 h 6864350"/>
              <a:gd name="connsiteX0" fmla="*/ 0 w 5886449"/>
              <a:gd name="connsiteY0" fmla="*/ 6350 h 6864350"/>
              <a:gd name="connsiteX1" fmla="*/ 5886449 w 5886449"/>
              <a:gd name="connsiteY1" fmla="*/ 0 h 6864350"/>
              <a:gd name="connsiteX2" fmla="*/ 2012949 w 5886449"/>
              <a:gd name="connsiteY2" fmla="*/ 6864350 h 6864350"/>
              <a:gd name="connsiteX3" fmla="*/ 0 w 5886449"/>
              <a:gd name="connsiteY3" fmla="*/ 6864350 h 6864350"/>
              <a:gd name="connsiteX4" fmla="*/ 0 w 5886449"/>
              <a:gd name="connsiteY4" fmla="*/ 6350 h 6864350"/>
              <a:gd name="connsiteX0" fmla="*/ 0 w 5003799"/>
              <a:gd name="connsiteY0" fmla="*/ 0 h 6858000"/>
              <a:gd name="connsiteX1" fmla="*/ 5003799 w 5003799"/>
              <a:gd name="connsiteY1" fmla="*/ 0 h 6858000"/>
              <a:gd name="connsiteX2" fmla="*/ 2012949 w 5003799"/>
              <a:gd name="connsiteY2" fmla="*/ 6858000 h 6858000"/>
              <a:gd name="connsiteX3" fmla="*/ 0 w 5003799"/>
              <a:gd name="connsiteY3" fmla="*/ 6858000 h 6858000"/>
              <a:gd name="connsiteX4" fmla="*/ 0 w 500379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3799" h="6858000">
                <a:moveTo>
                  <a:pt x="0" y="0"/>
                </a:moveTo>
                <a:lnTo>
                  <a:pt x="5003799" y="0"/>
                </a:lnTo>
                <a:lnTo>
                  <a:pt x="201294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nter Semi Bold" panose="02000503000000020004" pitchFamily="2" charset="0"/>
            </a:endParaRP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CD37D7E4-CE85-5A69-0FB3-9B2942D9E8C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59595" y="762000"/>
            <a:ext cx="4377556" cy="50852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24283D6-A5EB-B432-34C4-ABF1B2F0E03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368344" y="6131063"/>
            <a:ext cx="436107" cy="4320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115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side image with crimson sl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F66F93C-C925-6E5A-CCEE-123259C2F144}"/>
              </a:ext>
            </a:extLst>
          </p:cNvPr>
          <p:cNvSpPr/>
          <p:nvPr userDrawn="1"/>
        </p:nvSpPr>
        <p:spPr>
          <a:xfrm flipH="1">
            <a:off x="6265908" y="0"/>
            <a:ext cx="5926091" cy="6858000"/>
          </a:xfrm>
          <a:custGeom>
            <a:avLst/>
            <a:gdLst>
              <a:gd name="connsiteX0" fmla="*/ 0 w 5035549"/>
              <a:gd name="connsiteY0" fmla="*/ 0 h 6858000"/>
              <a:gd name="connsiteX1" fmla="*/ 5035549 w 5035549"/>
              <a:gd name="connsiteY1" fmla="*/ 0 h 6858000"/>
              <a:gd name="connsiteX2" fmla="*/ 5035549 w 5035549"/>
              <a:gd name="connsiteY2" fmla="*/ 6858000 h 6858000"/>
              <a:gd name="connsiteX3" fmla="*/ 0 w 5035549"/>
              <a:gd name="connsiteY3" fmla="*/ 6858000 h 6858000"/>
              <a:gd name="connsiteX4" fmla="*/ 0 w 5035549"/>
              <a:gd name="connsiteY4" fmla="*/ 0 h 6858000"/>
              <a:gd name="connsiteX0" fmla="*/ 0 w 5035549"/>
              <a:gd name="connsiteY0" fmla="*/ 0 h 6858000"/>
              <a:gd name="connsiteX1" fmla="*/ 5035549 w 5035549"/>
              <a:gd name="connsiteY1" fmla="*/ 0 h 6858000"/>
              <a:gd name="connsiteX2" fmla="*/ 1098549 w 5035549"/>
              <a:gd name="connsiteY2" fmla="*/ 6858000 h 6858000"/>
              <a:gd name="connsiteX3" fmla="*/ 0 w 5035549"/>
              <a:gd name="connsiteY3" fmla="*/ 6858000 h 6858000"/>
              <a:gd name="connsiteX4" fmla="*/ 0 w 5035549"/>
              <a:gd name="connsiteY4" fmla="*/ 0 h 6858000"/>
              <a:gd name="connsiteX0" fmla="*/ 0 w 5886449"/>
              <a:gd name="connsiteY0" fmla="*/ 6350 h 6864350"/>
              <a:gd name="connsiteX1" fmla="*/ 5886449 w 5886449"/>
              <a:gd name="connsiteY1" fmla="*/ 0 h 6864350"/>
              <a:gd name="connsiteX2" fmla="*/ 1098549 w 5886449"/>
              <a:gd name="connsiteY2" fmla="*/ 6864350 h 6864350"/>
              <a:gd name="connsiteX3" fmla="*/ 0 w 5886449"/>
              <a:gd name="connsiteY3" fmla="*/ 6864350 h 6864350"/>
              <a:gd name="connsiteX4" fmla="*/ 0 w 5886449"/>
              <a:gd name="connsiteY4" fmla="*/ 6350 h 6864350"/>
              <a:gd name="connsiteX0" fmla="*/ 0 w 5886449"/>
              <a:gd name="connsiteY0" fmla="*/ 6350 h 6864350"/>
              <a:gd name="connsiteX1" fmla="*/ 5886449 w 5886449"/>
              <a:gd name="connsiteY1" fmla="*/ 0 h 6864350"/>
              <a:gd name="connsiteX2" fmla="*/ 2012949 w 5886449"/>
              <a:gd name="connsiteY2" fmla="*/ 6864350 h 6864350"/>
              <a:gd name="connsiteX3" fmla="*/ 0 w 5886449"/>
              <a:gd name="connsiteY3" fmla="*/ 6864350 h 6864350"/>
              <a:gd name="connsiteX4" fmla="*/ 0 w 5886449"/>
              <a:gd name="connsiteY4" fmla="*/ 6350 h 6864350"/>
              <a:gd name="connsiteX0" fmla="*/ 0 w 5003799"/>
              <a:gd name="connsiteY0" fmla="*/ 0 h 6858000"/>
              <a:gd name="connsiteX1" fmla="*/ 5003799 w 5003799"/>
              <a:gd name="connsiteY1" fmla="*/ 0 h 6858000"/>
              <a:gd name="connsiteX2" fmla="*/ 2012949 w 5003799"/>
              <a:gd name="connsiteY2" fmla="*/ 6858000 h 6858000"/>
              <a:gd name="connsiteX3" fmla="*/ 0 w 5003799"/>
              <a:gd name="connsiteY3" fmla="*/ 6858000 h 6858000"/>
              <a:gd name="connsiteX4" fmla="*/ 0 w 500379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3799" h="6858000">
                <a:moveTo>
                  <a:pt x="0" y="0"/>
                </a:moveTo>
                <a:lnTo>
                  <a:pt x="5003799" y="0"/>
                </a:lnTo>
                <a:lnTo>
                  <a:pt x="201294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nter Semi Bold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CE15B4-9140-263D-AB86-9966A8D641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17800" y="6094215"/>
            <a:ext cx="1550543" cy="516848"/>
          </a:xfrm>
          <a:prstGeom prst="rect">
            <a:avLst/>
          </a:prstGeom>
        </p:spPr>
      </p:pic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5A1C7262-E1CF-0EF9-FB27-526D3BE37D5B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058795" y="762000"/>
            <a:ext cx="4377556" cy="50852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368D3DC-B1E9-231B-9148-C9832E1654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5649" y="1698185"/>
            <a:ext cx="5510260" cy="439602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0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3pPr>
            <a:lvl4pPr>
              <a:defRPr sz="14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4pPr>
            <a:lvl5pPr>
              <a:defRPr sz="14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C7363F79-AE6A-2C02-0EF8-1E5AF9FD0403}"/>
              </a:ext>
            </a:extLst>
          </p:cNvPr>
          <p:cNvSpPr/>
          <p:nvPr userDrawn="1"/>
        </p:nvSpPr>
        <p:spPr>
          <a:xfrm rot="10800000">
            <a:off x="755649" y="1306412"/>
            <a:ext cx="1378414" cy="175775"/>
          </a:xfrm>
          <a:prstGeom prst="parallelogram">
            <a:avLst>
              <a:gd name="adj" fmla="val 6204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Inter Semi Bold" panose="02000503000000020004" pitchFamily="2" charset="0"/>
              </a:rPr>
              <a:t> 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C98DEBF-232D-F97C-3F1C-9469982BA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648" y="671608"/>
            <a:ext cx="5740945" cy="506699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Inter Black" panose="02000503000000020004" pitchFamily="50" charset="0"/>
                <a:ea typeface="Inter Black" panose="02000503000000020004" pitchFamily="50" charset="0"/>
                <a:cs typeface="Inter Black" panose="02000503000000020004" pitchFamily="50" charset="0"/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5C7A16B-F2DB-30BA-E915-B244071CC7A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368344" y="6131063"/>
            <a:ext cx="436107" cy="4320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269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 with medium confidence">
            <a:extLst>
              <a:ext uri="{FF2B5EF4-FFF2-40B4-BE49-F238E27FC236}">
                <a16:creationId xmlns:a16="http://schemas.microsoft.com/office/drawing/2014/main" id="{41CE15B4-9140-263D-AB86-9966A8D641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7800" y="6094215"/>
            <a:ext cx="1550544" cy="516848"/>
          </a:xfrm>
          <a:prstGeom prst="rect">
            <a:avLst/>
          </a:prstGeom>
        </p:spPr>
      </p:pic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5A1C7262-E1CF-0EF9-FB27-526D3BE37D5B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0" y="0"/>
            <a:ext cx="49911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368D3DC-B1E9-231B-9148-C9832E1654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57827" y="1698186"/>
            <a:ext cx="6346624" cy="4080314"/>
          </a:xfrm>
          <a:prstGeom prst="rect">
            <a:avLst/>
          </a:prstGeom>
        </p:spPr>
        <p:txBody>
          <a:bodyPr anchor="t"/>
          <a:lstStyle>
            <a:lvl1pPr>
              <a:defRPr sz="20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3pPr>
            <a:lvl4pPr>
              <a:defRPr sz="14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4pPr>
            <a:lvl5pPr>
              <a:defRPr sz="14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C7363F79-AE6A-2C02-0EF8-1E5AF9FD0403}"/>
              </a:ext>
            </a:extLst>
          </p:cNvPr>
          <p:cNvSpPr/>
          <p:nvPr userDrawn="1"/>
        </p:nvSpPr>
        <p:spPr>
          <a:xfrm rot="10800000">
            <a:off x="5457827" y="1306412"/>
            <a:ext cx="1378414" cy="175775"/>
          </a:xfrm>
          <a:prstGeom prst="parallelogram">
            <a:avLst>
              <a:gd name="adj" fmla="val 6204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Inter Semi Bold" panose="02000503000000020004" pitchFamily="2" charset="0"/>
              </a:rPr>
              <a:t> 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4F93D2-73A0-34B5-A1F9-4F4EC7212E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57827" y="671608"/>
            <a:ext cx="6346624" cy="506699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Inter Black" panose="02000503000000020004" pitchFamily="50" charset="0"/>
                <a:ea typeface="Inter Black" panose="02000503000000020004" pitchFamily="50" charset="0"/>
                <a:cs typeface="Inter Black" panose="02000503000000020004" pitchFamily="50" charset="0"/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C672860-CE9B-8953-B95A-816F0D7549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368344" y="6131063"/>
            <a:ext cx="436107" cy="4320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530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5A1C7262-E1CF-0EF9-FB27-526D3BE37D5B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200900" y="0"/>
            <a:ext cx="49911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CE15B4-9140-263D-AB86-9966A8D641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17800" y="6094215"/>
            <a:ext cx="1550543" cy="51684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DB464AD-A88F-6EE8-48CC-7B5A39B345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5649" y="1698185"/>
            <a:ext cx="5723528" cy="439602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0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3pPr>
            <a:lvl4pPr>
              <a:defRPr sz="14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4pPr>
            <a:lvl5pPr>
              <a:defRPr sz="14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D887F505-FFAA-1B4F-BAF2-0EEFFA6AB255}"/>
              </a:ext>
            </a:extLst>
          </p:cNvPr>
          <p:cNvSpPr/>
          <p:nvPr userDrawn="1"/>
        </p:nvSpPr>
        <p:spPr>
          <a:xfrm rot="10800000">
            <a:off x="755649" y="1306412"/>
            <a:ext cx="1378414" cy="175775"/>
          </a:xfrm>
          <a:prstGeom prst="parallelogram">
            <a:avLst>
              <a:gd name="adj" fmla="val 6204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Inter Semi Bold" panose="02000503000000020004" pitchFamily="2" charset="0"/>
              </a:rPr>
              <a:t> 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595EC63-2318-AC80-EF4B-72CD11AD33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649" y="671608"/>
            <a:ext cx="5723528" cy="5066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  <a:latin typeface="Inter Black" panose="02000503000000020004" pitchFamily="50" charset="0"/>
                <a:ea typeface="Inter Black" panose="02000503000000020004" pitchFamily="50" charset="0"/>
                <a:cs typeface="Inter Black" panose="02000503000000020004" pitchFamily="50" charset="0"/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9FFDC93-6789-A707-F470-697CA5028FD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368344" y="6131063"/>
            <a:ext cx="436107" cy="4320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231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8849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">
    <p:bg>
      <p:bgPr>
        <a:solidFill>
          <a:srgbClr val="A30F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A2C777-B9F4-F733-46B2-A0979FF801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117439" y="2786413"/>
            <a:ext cx="3855522" cy="12851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5431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ith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586B6947-2F8A-91EA-DF1E-05A573605ADF}"/>
              </a:ext>
            </a:extLst>
          </p:cNvPr>
          <p:cNvSpPr/>
          <p:nvPr userDrawn="1"/>
        </p:nvSpPr>
        <p:spPr>
          <a:xfrm>
            <a:off x="1033431" y="-5080"/>
            <a:ext cx="11158569" cy="6863080"/>
          </a:xfrm>
          <a:custGeom>
            <a:avLst/>
            <a:gdLst>
              <a:gd name="connsiteX0" fmla="*/ 0 w 11158569"/>
              <a:gd name="connsiteY0" fmla="*/ 0 h 6858000"/>
              <a:gd name="connsiteX1" fmla="*/ 11158569 w 11158569"/>
              <a:gd name="connsiteY1" fmla="*/ 0 h 6858000"/>
              <a:gd name="connsiteX2" fmla="*/ 11158569 w 11158569"/>
              <a:gd name="connsiteY2" fmla="*/ 6858000 h 6858000"/>
              <a:gd name="connsiteX3" fmla="*/ 0 w 11158569"/>
              <a:gd name="connsiteY3" fmla="*/ 6858000 h 6858000"/>
              <a:gd name="connsiteX4" fmla="*/ 0 w 11158569"/>
              <a:gd name="connsiteY4" fmla="*/ 0 h 6858000"/>
              <a:gd name="connsiteX0" fmla="*/ 3657600 w 11158569"/>
              <a:gd name="connsiteY0" fmla="*/ 0 h 6858000"/>
              <a:gd name="connsiteX1" fmla="*/ 11158569 w 11158569"/>
              <a:gd name="connsiteY1" fmla="*/ 0 h 6858000"/>
              <a:gd name="connsiteX2" fmla="*/ 11158569 w 11158569"/>
              <a:gd name="connsiteY2" fmla="*/ 6858000 h 6858000"/>
              <a:gd name="connsiteX3" fmla="*/ 0 w 11158569"/>
              <a:gd name="connsiteY3" fmla="*/ 6858000 h 6858000"/>
              <a:gd name="connsiteX4" fmla="*/ 3657600 w 11158569"/>
              <a:gd name="connsiteY4" fmla="*/ 0 h 6858000"/>
              <a:gd name="connsiteX0" fmla="*/ 3886200 w 11158569"/>
              <a:gd name="connsiteY0" fmla="*/ 0 h 6858000"/>
              <a:gd name="connsiteX1" fmla="*/ 11158569 w 11158569"/>
              <a:gd name="connsiteY1" fmla="*/ 0 h 6858000"/>
              <a:gd name="connsiteX2" fmla="*/ 11158569 w 11158569"/>
              <a:gd name="connsiteY2" fmla="*/ 6858000 h 6858000"/>
              <a:gd name="connsiteX3" fmla="*/ 0 w 11158569"/>
              <a:gd name="connsiteY3" fmla="*/ 6858000 h 6858000"/>
              <a:gd name="connsiteX4" fmla="*/ 3886200 w 11158569"/>
              <a:gd name="connsiteY4" fmla="*/ 0 h 6858000"/>
              <a:gd name="connsiteX0" fmla="*/ 3703320 w 11158569"/>
              <a:gd name="connsiteY0" fmla="*/ 10160 h 6858000"/>
              <a:gd name="connsiteX1" fmla="*/ 11158569 w 11158569"/>
              <a:gd name="connsiteY1" fmla="*/ 0 h 6858000"/>
              <a:gd name="connsiteX2" fmla="*/ 11158569 w 11158569"/>
              <a:gd name="connsiteY2" fmla="*/ 6858000 h 6858000"/>
              <a:gd name="connsiteX3" fmla="*/ 0 w 11158569"/>
              <a:gd name="connsiteY3" fmla="*/ 6858000 h 6858000"/>
              <a:gd name="connsiteX4" fmla="*/ 3703320 w 11158569"/>
              <a:gd name="connsiteY4" fmla="*/ 10160 h 6858000"/>
              <a:gd name="connsiteX0" fmla="*/ 3672840 w 11158569"/>
              <a:gd name="connsiteY0" fmla="*/ 45720 h 6858000"/>
              <a:gd name="connsiteX1" fmla="*/ 11158569 w 11158569"/>
              <a:gd name="connsiteY1" fmla="*/ 0 h 6858000"/>
              <a:gd name="connsiteX2" fmla="*/ 11158569 w 11158569"/>
              <a:gd name="connsiteY2" fmla="*/ 6858000 h 6858000"/>
              <a:gd name="connsiteX3" fmla="*/ 0 w 11158569"/>
              <a:gd name="connsiteY3" fmla="*/ 6858000 h 6858000"/>
              <a:gd name="connsiteX4" fmla="*/ 3672840 w 11158569"/>
              <a:gd name="connsiteY4" fmla="*/ 45720 h 6858000"/>
              <a:gd name="connsiteX0" fmla="*/ 3733800 w 11158569"/>
              <a:gd name="connsiteY0" fmla="*/ 66040 h 6858000"/>
              <a:gd name="connsiteX1" fmla="*/ 11158569 w 11158569"/>
              <a:gd name="connsiteY1" fmla="*/ 0 h 6858000"/>
              <a:gd name="connsiteX2" fmla="*/ 11158569 w 11158569"/>
              <a:gd name="connsiteY2" fmla="*/ 6858000 h 6858000"/>
              <a:gd name="connsiteX3" fmla="*/ 0 w 11158569"/>
              <a:gd name="connsiteY3" fmla="*/ 6858000 h 6858000"/>
              <a:gd name="connsiteX4" fmla="*/ 3733800 w 11158569"/>
              <a:gd name="connsiteY4" fmla="*/ 66040 h 6858000"/>
              <a:gd name="connsiteX0" fmla="*/ 3688080 w 11158569"/>
              <a:gd name="connsiteY0" fmla="*/ 0 h 6863080"/>
              <a:gd name="connsiteX1" fmla="*/ 11158569 w 11158569"/>
              <a:gd name="connsiteY1" fmla="*/ 5080 h 6863080"/>
              <a:gd name="connsiteX2" fmla="*/ 11158569 w 11158569"/>
              <a:gd name="connsiteY2" fmla="*/ 6863080 h 6863080"/>
              <a:gd name="connsiteX3" fmla="*/ 0 w 11158569"/>
              <a:gd name="connsiteY3" fmla="*/ 6863080 h 6863080"/>
              <a:gd name="connsiteX4" fmla="*/ 3688080 w 11158569"/>
              <a:gd name="connsiteY4" fmla="*/ 0 h 686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58569" h="6863080">
                <a:moveTo>
                  <a:pt x="3688080" y="0"/>
                </a:moveTo>
                <a:lnTo>
                  <a:pt x="11158569" y="5080"/>
                </a:lnTo>
                <a:lnTo>
                  <a:pt x="11158569" y="6863080"/>
                </a:lnTo>
                <a:lnTo>
                  <a:pt x="0" y="6863080"/>
                </a:lnTo>
                <a:lnTo>
                  <a:pt x="368808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7714F355-5A12-8230-A04F-DB4CFD8AAB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6380" y="444964"/>
            <a:ext cx="2588970" cy="880710"/>
          </a:xfrm>
          <a:prstGeom prst="rect">
            <a:avLst/>
          </a:prstGeom>
        </p:spPr>
      </p:pic>
      <p:sp>
        <p:nvSpPr>
          <p:cNvPr id="32" name="Title 4">
            <a:extLst>
              <a:ext uri="{FF2B5EF4-FFF2-40B4-BE49-F238E27FC236}">
                <a16:creationId xmlns:a16="http://schemas.microsoft.com/office/drawing/2014/main" id="{376BA4C8-0C0E-46AB-C70B-892A65D90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79547"/>
            <a:ext cx="6953352" cy="2234458"/>
          </a:xfrm>
          <a:prstGeom prst="rect">
            <a:avLst/>
          </a:prstGeom>
          <a:solidFill>
            <a:schemeClr val="bg2"/>
          </a:solidFill>
        </p:spPr>
        <p:txBody>
          <a:bodyPr wrap="square" lIns="731520" tIns="365760" rIns="365760" bIns="365760" anchor="t" anchorCtr="0">
            <a:spAutoFit/>
          </a:bodyPr>
          <a:lstStyle>
            <a:lvl1pPr algn="l">
              <a:defRPr lang="en-US" sz="5400" noProof="0" dirty="0"/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0AB1F3-14CD-D36B-2893-AF8FBE5A1FD6}"/>
              </a:ext>
            </a:extLst>
          </p:cNvPr>
          <p:cNvSpPr/>
          <p:nvPr userDrawn="1"/>
        </p:nvSpPr>
        <p:spPr>
          <a:xfrm>
            <a:off x="0" y="6615953"/>
            <a:ext cx="12192000" cy="2420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Inter Semi Bold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9887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4152">
          <p15:clr>
            <a:srgbClr val="FBAE40"/>
          </p15:clr>
        </p15:guide>
        <p15:guide id="4" pos="751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5741" y="1388818"/>
            <a:ext cx="11020518" cy="46696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>
              <a:defRPr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2pPr>
            <a:lvl3pPr>
              <a:defRPr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3pPr>
            <a:lvl4pPr>
              <a:defRPr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4pPr>
            <a:lvl5pPr>
              <a:defRPr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BCD9B54-58B2-1776-763C-5FB57CD944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740" y="431999"/>
            <a:ext cx="11123659" cy="506699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Inter Extra Bold" panose="02000503000000020004" pitchFamily="2" charset="0"/>
                <a:ea typeface="Inter Extra Bold" panose="02000503000000020004" pitchFamily="2" charset="0"/>
                <a:cs typeface="Inter Extra Bold" panose="02000503000000020004" pitchFamily="2" charset="0"/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E8B41-F61F-13F9-848E-E24EAF1218E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368344" y="6131063"/>
            <a:ext cx="436107" cy="432000"/>
          </a:xfrm>
          <a:prstGeom prst="rect">
            <a:avLst/>
          </a:prstGeom>
        </p:spPr>
        <p:txBody>
          <a:bodyPr anchor="ctr"/>
          <a:lstStyle>
            <a:lvl1pPr algn="r">
              <a:defRPr sz="1400"/>
            </a:lvl1pPr>
          </a:lstStyle>
          <a:p>
            <a:fld id="{19B51A1E-902D-48AF-9020-955120F399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1B4CDE7D-69F3-684A-254E-23EC12E3DB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7800" y="6094215"/>
            <a:ext cx="1550544" cy="516848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9702D8E9-612A-1927-369E-067E7110B3D5}"/>
              </a:ext>
            </a:extLst>
          </p:cNvPr>
          <p:cNvSpPr/>
          <p:nvPr userDrawn="1"/>
        </p:nvSpPr>
        <p:spPr>
          <a:xfrm rot="10800000">
            <a:off x="585741" y="1066803"/>
            <a:ext cx="1378414" cy="175775"/>
          </a:xfrm>
          <a:prstGeom prst="parallelogram">
            <a:avLst>
              <a:gd name="adj" fmla="val 6204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888652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58585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chemeClr val="tx1"/>
                </a:solidFill>
                <a:latin typeface="Inter V Semi Bold"/>
                <a:cs typeface="Inter V Semi Bold"/>
              </a:defRPr>
            </a:lvl1pPr>
          </a:lstStyle>
          <a:p>
            <a:pPr marL="1016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2058549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2E4E4A-A866-4B79-8702-C2C21CD4B4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37FA4F-2C00-4C4F-819D-2E41FE273D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75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7FA4F-2C00-4C4F-819D-2E41FE273D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33554" y="864769"/>
            <a:ext cx="11490388" cy="335052"/>
          </a:xfrm>
        </p:spPr>
        <p:txBody>
          <a:bodyPr lIns="0" rIns="0">
            <a:noAutofit/>
          </a:bodyPr>
          <a:lstStyle>
            <a:lvl1pPr marL="0" indent="0">
              <a:buNone/>
              <a:defRPr sz="1800" b="0" cap="all" baseline="0">
                <a:solidFill>
                  <a:srgbClr val="D83F21"/>
                </a:solidFill>
              </a:defRPr>
            </a:lvl1pPr>
            <a:lvl2pPr marL="457200" indent="0">
              <a:buNone/>
              <a:defRPr>
                <a:solidFill>
                  <a:srgbClr val="D83F21"/>
                </a:solidFill>
              </a:defRPr>
            </a:lvl2pPr>
            <a:lvl3pPr marL="914400" indent="0">
              <a:buNone/>
              <a:defRPr>
                <a:solidFill>
                  <a:srgbClr val="D83F21"/>
                </a:solidFill>
              </a:defRPr>
            </a:lvl3pPr>
            <a:lvl4pPr marL="1371600" indent="0">
              <a:buNone/>
              <a:defRPr>
                <a:solidFill>
                  <a:srgbClr val="D83F21"/>
                </a:solidFill>
              </a:defRPr>
            </a:lvl4pPr>
            <a:lvl5pPr marL="1828800" indent="0">
              <a:buNone/>
              <a:defRPr>
                <a:solidFill>
                  <a:srgbClr val="D83F21"/>
                </a:solidFill>
              </a:defRPr>
            </a:lvl5pPr>
          </a:lstStyle>
          <a:p>
            <a:pPr lvl="0"/>
            <a:r>
              <a:rPr lang="en-US"/>
              <a:t>Edit Master Subtitle Style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333555" y="280329"/>
            <a:ext cx="9477556" cy="49433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17730"/>
            <a:ext cx="7315200" cy="20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4"/>
          </p:nvPr>
        </p:nvSpPr>
        <p:spPr>
          <a:xfrm>
            <a:off x="334433" y="1314450"/>
            <a:ext cx="11489267" cy="49339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5598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without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61457" y="2168781"/>
            <a:ext cx="8469086" cy="2387600"/>
          </a:xfrm>
          <a:prstGeom prst="rect">
            <a:avLst/>
          </a:prstGeom>
        </p:spPr>
        <p:txBody>
          <a:bodyPr anchor="t"/>
          <a:lstStyle>
            <a:lvl1pPr algn="ctr">
              <a:defRPr sz="6000">
                <a:solidFill>
                  <a:schemeClr val="bg1"/>
                </a:solidFill>
                <a:latin typeface="Inter Black" panose="02000503000000020004" pitchFamily="50" charset="0"/>
                <a:ea typeface="Inter Black" panose="02000503000000020004" pitchFamily="50" charset="0"/>
                <a:cs typeface="Inter Black" panose="0200050300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61456" y="4859867"/>
            <a:ext cx="8469087" cy="8433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39983B-C87F-C70F-CA9D-63FC3A3442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0801" y="528103"/>
            <a:ext cx="2450396" cy="98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6030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underline and withou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5741" y="1388819"/>
            <a:ext cx="11123658" cy="455478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0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3pPr>
            <a:lvl4pPr>
              <a:defRPr sz="14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4pPr>
            <a:lvl5pPr>
              <a:defRPr sz="14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BCD9B54-58B2-1776-763C-5FB57CD944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740" y="431999"/>
            <a:ext cx="11123659" cy="506699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Inter Black" panose="02000503000000020004" pitchFamily="50" charset="0"/>
                <a:ea typeface="Inter Black" panose="02000503000000020004" pitchFamily="50" charset="0"/>
                <a:cs typeface="Inter Black" panose="02000503000000020004" pitchFamily="50" charset="0"/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E8B41-F61F-13F9-848E-E24EAF1218E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368344" y="6131063"/>
            <a:ext cx="436107" cy="4320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1B4CDE7D-69F3-684A-254E-23EC12E3DB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7800" y="6094215"/>
            <a:ext cx="1550544" cy="516848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9702D8E9-612A-1927-369E-067E7110B3D5}"/>
              </a:ext>
            </a:extLst>
          </p:cNvPr>
          <p:cNvSpPr/>
          <p:nvPr userDrawn="1"/>
        </p:nvSpPr>
        <p:spPr>
          <a:xfrm rot="10800000">
            <a:off x="585741" y="1066803"/>
            <a:ext cx="1378414" cy="175775"/>
          </a:xfrm>
          <a:prstGeom prst="parallelogram">
            <a:avLst>
              <a:gd name="adj" fmla="val 6204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Inter Semi Bold" panose="02000503000000020004" pitchFamily="2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75809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out subtitle or under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5741" y="1388818"/>
            <a:ext cx="11020518" cy="466962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0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3pPr>
            <a:lvl4pPr>
              <a:defRPr sz="14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4pPr>
            <a:lvl5pPr>
              <a:defRPr sz="14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BCD9B54-58B2-1776-763C-5FB57CD944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740" y="431999"/>
            <a:ext cx="11123659" cy="506699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Inter Black" panose="02000503000000020004" pitchFamily="50" charset="0"/>
                <a:ea typeface="Inter Black" panose="02000503000000020004" pitchFamily="50" charset="0"/>
                <a:cs typeface="Inter Black" panose="02000503000000020004" pitchFamily="50" charset="0"/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1B4CDE7D-69F3-684A-254E-23EC12E3DB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7800" y="6094215"/>
            <a:ext cx="1550544" cy="516848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41F0EF1-BB7A-8AAE-C224-B858313CE4C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368344" y="6131063"/>
            <a:ext cx="436107" cy="4320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30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out underline, subtitle 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5741" y="1388818"/>
            <a:ext cx="11020518" cy="466962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0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3pPr>
            <a:lvl4pPr>
              <a:defRPr sz="14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4pPr>
            <a:lvl5pPr>
              <a:defRPr sz="14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BCD9B54-58B2-1776-763C-5FB57CD944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740" y="431999"/>
            <a:ext cx="11123659" cy="506699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Inter Black" panose="02000503000000020004" pitchFamily="50" charset="0"/>
                <a:ea typeface="Inter Black" panose="02000503000000020004" pitchFamily="50" charset="0"/>
                <a:cs typeface="Inter Black" panose="02000503000000020004" pitchFamily="50" charset="0"/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026C336-07B8-5E0B-7D4B-EF0F1ECB165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368344" y="6131063"/>
            <a:ext cx="436107" cy="4320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929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underline, subtitle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41" y="1830726"/>
            <a:ext cx="11020518" cy="4019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5E084A5E-5A05-C87E-8BDA-47D683384B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7800" y="6094215"/>
            <a:ext cx="1550544" cy="51684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E44AC47-555C-DDCB-FC6E-886DFBB90C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740" y="431999"/>
            <a:ext cx="11123659" cy="506699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Inter Black" panose="02000503000000020004" pitchFamily="50" charset="0"/>
                <a:ea typeface="Inter Black" panose="02000503000000020004" pitchFamily="50" charset="0"/>
                <a:cs typeface="Inter Black" panose="02000503000000020004" pitchFamily="50" charset="0"/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BFDE7664-6A02-6A59-738D-E0DBE426F800}"/>
              </a:ext>
            </a:extLst>
          </p:cNvPr>
          <p:cNvSpPr/>
          <p:nvPr userDrawn="1"/>
        </p:nvSpPr>
        <p:spPr>
          <a:xfrm rot="10800000">
            <a:off x="585741" y="1066803"/>
            <a:ext cx="1378414" cy="175775"/>
          </a:xfrm>
          <a:prstGeom prst="parallelogram">
            <a:avLst>
              <a:gd name="adj" fmla="val 6204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Inter Semi Bold" panose="02000503000000020004" pitchFamily="2" charset="0"/>
              </a:rPr>
              <a:t>  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C26AFB3-CF6C-59D7-0809-0321F0C6FE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368344" y="6131063"/>
            <a:ext cx="436107" cy="4320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0C4B1EC-A372-9D17-212E-C43E9E39299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85741" y="1326726"/>
            <a:ext cx="11032518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887547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subtitle and no under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41" y="1830726"/>
            <a:ext cx="11020518" cy="4019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5E084A5E-5A05-C87E-8BDA-47D683384B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7800" y="6094215"/>
            <a:ext cx="1550544" cy="51684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E44AC47-555C-DDCB-FC6E-886DFBB90C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740" y="431999"/>
            <a:ext cx="11123659" cy="506699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Inter Black" panose="02000503000000020004" pitchFamily="50" charset="0"/>
                <a:ea typeface="Inter Black" panose="02000503000000020004" pitchFamily="50" charset="0"/>
                <a:cs typeface="Inter Black" panose="02000503000000020004" pitchFamily="50" charset="0"/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659201-0D5D-BFF0-99C5-AFA32525A23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368344" y="6131063"/>
            <a:ext cx="436107" cy="4320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AD93FA9-0CF0-AEE4-7552-D2F92AB3FC4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85741" y="1201921"/>
            <a:ext cx="11032518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272450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sub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5740" y="1625009"/>
            <a:ext cx="5318259" cy="36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  <a:latin typeface="Inter Black" panose="02000503000000020004" pitchFamily="50" charset="0"/>
                <a:ea typeface="Inter Black" panose="02000503000000020004" pitchFamily="50" charset="0"/>
                <a:cs typeface="Inter Black" panose="02000503000000020004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5740" y="2227108"/>
            <a:ext cx="5318260" cy="37538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2" name="Comparison Left Placeholder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625534"/>
            <a:ext cx="5318259" cy="358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tx1"/>
                </a:solidFill>
                <a:latin typeface="Inter Black" panose="02000503000000020004" pitchFamily="50" charset="0"/>
                <a:ea typeface="Inter Black" panose="02000503000000020004" pitchFamily="50" charset="0"/>
                <a:cs typeface="Inter Black" panose="02000503000000020004" pitchFamily="50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8" y="2224168"/>
            <a:ext cx="5318260" cy="37561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pic>
        <p:nvPicPr>
          <p:cNvPr id="13" name="Picture 12" descr="Icon&#10;&#10;Description automatically generated with medium confidence">
            <a:extLst>
              <a:ext uri="{FF2B5EF4-FFF2-40B4-BE49-F238E27FC236}">
                <a16:creationId xmlns:a16="http://schemas.microsoft.com/office/drawing/2014/main" id="{7EE5475B-8C95-9D96-46A0-3BDF2B3346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7800" y="6094215"/>
            <a:ext cx="1550544" cy="51684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BB169AF-72DA-FCB0-F058-8F8576A2A7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741" y="431999"/>
            <a:ext cx="11032518" cy="507801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Inter Black" panose="02000503000000020004" pitchFamily="50" charset="0"/>
                <a:ea typeface="Inter Black" panose="02000503000000020004" pitchFamily="50" charset="0"/>
                <a:cs typeface="Inter Black" panose="02000503000000020004" pitchFamily="50" charset="0"/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AE60B3B6-5B54-6BC3-C29E-92F75E5EBFD7}"/>
              </a:ext>
            </a:extLst>
          </p:cNvPr>
          <p:cNvSpPr/>
          <p:nvPr userDrawn="1"/>
        </p:nvSpPr>
        <p:spPr>
          <a:xfrm rot="10800000">
            <a:off x="585741" y="1366123"/>
            <a:ext cx="1378414" cy="175775"/>
          </a:xfrm>
          <a:prstGeom prst="parallelogram">
            <a:avLst>
              <a:gd name="adj" fmla="val 6204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Inter Semi Bold" panose="02000503000000020004" pitchFamily="2" charset="0"/>
              </a:rPr>
              <a:t>  </a:t>
            </a:r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65C8235D-D819-F512-50EF-C360F926FD16}"/>
              </a:ext>
            </a:extLst>
          </p:cNvPr>
          <p:cNvSpPr/>
          <p:nvPr userDrawn="1"/>
        </p:nvSpPr>
        <p:spPr>
          <a:xfrm rot="10800000">
            <a:off x="6313441" y="1366123"/>
            <a:ext cx="1378414" cy="175775"/>
          </a:xfrm>
          <a:prstGeom prst="parallelogram">
            <a:avLst>
              <a:gd name="adj" fmla="val 62044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Inter Semi Bold" panose="02000503000000020004" pitchFamily="2" charset="0"/>
              </a:rPr>
              <a:t>  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7900157-FBA8-8D56-3C1D-6A4520660AC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368344" y="6131063"/>
            <a:ext cx="436107" cy="4320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035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2E9E479-4835-8797-7C88-85CF8DA8C4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8344" y="6131063"/>
            <a:ext cx="436107" cy="432000"/>
          </a:xfrm>
          <a:prstGeom prst="rect">
            <a:avLst/>
          </a:prstGeom>
        </p:spPr>
        <p:txBody>
          <a:bodyPr anchor="ctr"/>
          <a:lstStyle>
            <a:lvl1pPr algn="r">
              <a:defRPr lang="en-US" smtClean="0"/>
            </a:lvl1pPr>
          </a:lstStyle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60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7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49" r:id="rId18"/>
    <p:sldLayoutId id="2147483666" r:id="rId19"/>
    <p:sldLayoutId id="2147483668" r:id="rId20"/>
    <p:sldLayoutId id="2147483669" r:id="rId21"/>
    <p:sldLayoutId id="2147483670" r:id="rId22"/>
    <p:sldLayoutId id="2147483671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7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EB6E584-B0F7-4E32-DDEE-58AF534F7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92430" y="2311757"/>
            <a:ext cx="4752305" cy="3045854"/>
          </a:xfrm>
        </p:spPr>
        <p:txBody>
          <a:bodyPr/>
          <a:lstStyle/>
          <a:p>
            <a:r>
              <a:rPr lang="en-US" sz="3600" dirty="0"/>
              <a:t>State of the University</a:t>
            </a:r>
            <a:br>
              <a:rPr lang="en-US" sz="4400" dirty="0"/>
            </a:br>
            <a:br>
              <a:rPr lang="en-US" sz="1200" dirty="0"/>
            </a:br>
            <a:r>
              <a:rPr lang="en-US" sz="2400" dirty="0"/>
              <a:t>President Jim Wohlpart</a:t>
            </a:r>
            <a:br>
              <a:rPr lang="en-US" sz="2400" dirty="0"/>
            </a:br>
            <a:r>
              <a:rPr lang="en-US" sz="2400" dirty="0"/>
              <a:t>September 29, 2023</a:t>
            </a:r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C7BB84EC-1154-92EA-C16D-08827B9C6878}"/>
              </a:ext>
            </a:extLst>
          </p:cNvPr>
          <p:cNvSpPr/>
          <p:nvPr/>
        </p:nvSpPr>
        <p:spPr>
          <a:xfrm rot="10800000">
            <a:off x="489967" y="1425062"/>
            <a:ext cx="2043952" cy="369591"/>
          </a:xfrm>
          <a:prstGeom prst="parallelogram">
            <a:avLst>
              <a:gd name="adj" fmla="val 5517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Inter Semi Bold" panose="02000503000000020004" pitchFamily="2" charset="0"/>
              </a:rPr>
              <a:t>  </a:t>
            </a:r>
          </a:p>
        </p:txBody>
      </p:sp>
      <p:pic>
        <p:nvPicPr>
          <p:cNvPr id="8" name="Picture 7" descr="A group of people walking on a path&#10;&#10;Description automatically generated">
            <a:extLst>
              <a:ext uri="{FF2B5EF4-FFF2-40B4-BE49-F238E27FC236}">
                <a16:creationId xmlns:a16="http://schemas.microsoft.com/office/drawing/2014/main" id="{C7C5B71A-1D26-47BB-AA50-7D87BA0F01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8"/>
          <a:stretch/>
        </p:blipFill>
        <p:spPr>
          <a:xfrm>
            <a:off x="3818586" y="0"/>
            <a:ext cx="83734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5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95FABAFA-5E4A-61E6-E948-349628FB1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189479"/>
            <a:ext cx="7574281" cy="1486561"/>
          </a:xfrm>
        </p:spPr>
        <p:txBody>
          <a:bodyPr/>
          <a:lstStyle/>
          <a:p>
            <a:r>
              <a:rPr lang="en-US" dirty="0"/>
              <a:t>What do we do?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7CF1EB01-0AF1-8050-D446-C92BBA708475}"/>
              </a:ext>
            </a:extLst>
          </p:cNvPr>
          <p:cNvSpPr/>
          <p:nvPr/>
        </p:nvSpPr>
        <p:spPr>
          <a:xfrm rot="10800000">
            <a:off x="951534" y="4967620"/>
            <a:ext cx="2043952" cy="369591"/>
          </a:xfrm>
          <a:prstGeom prst="parallelogram">
            <a:avLst>
              <a:gd name="adj" fmla="val 5517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Inter Semi Bold" panose="02000503000000020004" pitchFamily="2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669413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3C14CB-39B8-9353-C47A-8E66171954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5741" y="1556237"/>
            <a:ext cx="11123658" cy="455478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200" dirty="0"/>
              <a:t>In order to build a community of equity and belonging, Central Washington University nurtures culturally sustaining practices that expand access and success to all students. </a:t>
            </a:r>
            <a:r>
              <a:rPr lang="en-US" sz="3200" b="1" dirty="0">
                <a:solidFill>
                  <a:schemeClr val="accent1"/>
                </a:solidFill>
              </a:rPr>
              <a:t>We are committed to fostering high impact practices, sustainability, and authentic community partnerships that are grounded in meaningful relationships.</a:t>
            </a:r>
          </a:p>
          <a:p>
            <a:pPr marL="0" indent="0" algn="r">
              <a:buNone/>
            </a:pPr>
            <a:r>
              <a:rPr lang="en-US" dirty="0">
                <a:ea typeface="+mn-lt"/>
                <a:cs typeface="+mn-lt"/>
              </a:rPr>
              <a:t>					</a:t>
            </a:r>
            <a:br>
              <a:rPr lang="en-US" dirty="0">
                <a:ea typeface="+mn-lt"/>
                <a:cs typeface="+mn-lt"/>
              </a:rPr>
            </a:br>
            <a:r>
              <a:rPr lang="en-US" sz="1800" i="1" dirty="0">
                <a:ea typeface="+mn-lt"/>
                <a:cs typeface="+mn-lt"/>
              </a:rPr>
              <a:t>Approved by the CWU Board of Trustees, May 20, 2022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34CA2C-BE37-70AB-12BD-4C58E6AE6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Mission Statement</a:t>
            </a:r>
          </a:p>
        </p:txBody>
      </p:sp>
    </p:spTree>
    <p:extLst>
      <p:ext uri="{BB962C8B-B14F-4D97-AF65-F5344CB8AC3E}">
        <p14:creationId xmlns:p14="http://schemas.microsoft.com/office/powerpoint/2010/main" val="161924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3C14CB-39B8-9353-C47A-8E66171954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5741" y="1651001"/>
            <a:ext cx="11123658" cy="4292600"/>
          </a:xfrm>
        </p:spPr>
        <p:txBody>
          <a:bodyPr>
            <a:normAutofit/>
          </a:bodyPr>
          <a:lstStyle/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effectLst/>
                <a:latin typeface="+mn-lt"/>
                <a:ea typeface="Times New Roman" panose="02020603050405020304" pitchFamily="18" charset="0"/>
              </a:rPr>
              <a:t>Central Washington University creates pathways for students of all backgrounds to reach their academic and professional goals. </a:t>
            </a:r>
            <a:r>
              <a:rPr lang="en-US" sz="3200" b="1" dirty="0">
                <a:solidFill>
                  <a:schemeClr val="accent1"/>
                </a:solidFill>
                <a:effectLst/>
                <a:latin typeface="+mn-lt"/>
                <a:ea typeface="Times New Roman" panose="02020603050405020304" pitchFamily="18" charset="0"/>
              </a:rPr>
              <a:t>Through providing a supportive learning environment, faculty and staff inspire students to become engaged professionals, active citizens, and lifelong learners.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 algn="r">
              <a:buNone/>
            </a:pPr>
            <a:r>
              <a:rPr lang="en-US" i="1" dirty="0"/>
              <a:t>Approved by the CWU Board of Trustees, July 21, 2023</a:t>
            </a:r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34CA2C-BE37-70AB-12BD-4C58E6AE6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Unifying Value: Student Success</a:t>
            </a:r>
          </a:p>
        </p:txBody>
      </p:sp>
    </p:spTree>
    <p:extLst>
      <p:ext uri="{BB962C8B-B14F-4D97-AF65-F5344CB8AC3E}">
        <p14:creationId xmlns:p14="http://schemas.microsoft.com/office/powerpoint/2010/main" val="2509131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5B8743-F4E4-4946-8BD4-8086CF7E1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200" dirty="0">
                <a:latin typeface="Inter Extra Bold" panose="02000503000000020004" pitchFamily="2" charset="0"/>
              </a:rPr>
              <a:t>Wildcats Do Great Things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66700F-B1BC-47C9-9B65-C7B475CBE80A}"/>
              </a:ext>
            </a:extLst>
          </p:cNvPr>
          <p:cNvSpPr/>
          <p:nvPr/>
        </p:nvSpPr>
        <p:spPr>
          <a:xfrm>
            <a:off x="6096000" y="5620321"/>
            <a:ext cx="4150360" cy="1161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91440" rtlCol="0" anchor="ctr"/>
          <a:lstStyle/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b="1" dirty="0">
                <a:solidFill>
                  <a:schemeClr val="tx1"/>
                </a:solidFill>
              </a:rPr>
              <a:t>CWU Student Emma </a:t>
            </a:r>
            <a:r>
              <a:rPr lang="en-US" b="1" dirty="0" err="1">
                <a:solidFill>
                  <a:schemeClr val="tx1"/>
                </a:solidFill>
              </a:rPr>
              <a:t>CrowE</a:t>
            </a:r>
            <a:r>
              <a:rPr lang="en-US" b="1" dirty="0">
                <a:solidFill>
                  <a:schemeClr val="tx1"/>
                </a:solidFill>
              </a:rPr>
              <a:t> (far right) represents CWU at the United Nations Green Summit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2050" name="Picture 2" descr="David Puente Jr. is the new director of Washington Department of Veterans Affairs">
            <a:extLst>
              <a:ext uri="{FF2B5EF4-FFF2-40B4-BE49-F238E27FC236}">
                <a16:creationId xmlns:a16="http://schemas.microsoft.com/office/drawing/2014/main" id="{61EDFB93-8DE5-CD6F-B4BB-B33183867A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7" r="18711"/>
          <a:stretch/>
        </p:blipFill>
        <p:spPr bwMode="auto">
          <a:xfrm>
            <a:off x="1270341" y="1407134"/>
            <a:ext cx="3912786" cy="353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0210B197-96D8-7F36-0CD7-8DFD7385BC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2" r="759" b="10962"/>
          <a:stretch/>
        </p:blipFill>
        <p:spPr bwMode="auto">
          <a:xfrm>
            <a:off x="6422752" y="1432193"/>
            <a:ext cx="3388359" cy="353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35DB15-079E-C4C1-BA2C-2E5FF7D41B20}"/>
              </a:ext>
            </a:extLst>
          </p:cNvPr>
          <p:cNvSpPr txBox="1"/>
          <p:nvPr/>
        </p:nvSpPr>
        <p:spPr>
          <a:xfrm>
            <a:off x="1173820" y="5324301"/>
            <a:ext cx="4047497" cy="1290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800" b="1" dirty="0">
                <a:solidFill>
                  <a:schemeClr val="tx1"/>
                </a:solidFill>
              </a:rPr>
              <a:t>David Puente, Jr. (B.S., Occupational Safety) appointed Director, Washington State Department of Veterans Affairs</a:t>
            </a:r>
          </a:p>
        </p:txBody>
      </p:sp>
    </p:spTree>
    <p:extLst>
      <p:ext uri="{BB962C8B-B14F-4D97-AF65-F5344CB8AC3E}">
        <p14:creationId xmlns:p14="http://schemas.microsoft.com/office/powerpoint/2010/main" val="1731797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95FABAFA-5E4A-61E6-E948-349628FB1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189479"/>
            <a:ext cx="7574281" cy="1486561"/>
          </a:xfrm>
        </p:spPr>
        <p:txBody>
          <a:bodyPr/>
          <a:lstStyle/>
          <a:p>
            <a:r>
              <a:rPr lang="en-US" dirty="0"/>
              <a:t>How will we do it?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7CF1EB01-0AF1-8050-D446-C92BBA708475}"/>
              </a:ext>
            </a:extLst>
          </p:cNvPr>
          <p:cNvSpPr/>
          <p:nvPr/>
        </p:nvSpPr>
        <p:spPr>
          <a:xfrm rot="10800000">
            <a:off x="951534" y="4967620"/>
            <a:ext cx="2043952" cy="369591"/>
          </a:xfrm>
          <a:prstGeom prst="parallelogram">
            <a:avLst>
              <a:gd name="adj" fmla="val 5517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Inter Semi Bold" panose="02000503000000020004" pitchFamily="2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818319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934CA2C-BE37-70AB-12BD-4C58E6AE6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Vision, Mission, &amp; Values-based University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F17647A-C92D-E1E3-9C15-55F84DD9C3F0}"/>
              </a:ext>
            </a:extLst>
          </p:cNvPr>
          <p:cNvGrpSpPr/>
          <p:nvPr/>
        </p:nvGrpSpPr>
        <p:grpSpPr>
          <a:xfrm>
            <a:off x="5227320" y="1148080"/>
            <a:ext cx="5664200" cy="4922520"/>
            <a:chOff x="6096000" y="1280160"/>
            <a:chExt cx="4500880" cy="4922520"/>
          </a:xfrm>
          <a:solidFill>
            <a:schemeClr val="tx1"/>
          </a:solidFill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43D351CB-1297-7441-71B4-D4B939099BE0}"/>
                </a:ext>
              </a:extLst>
            </p:cNvPr>
            <p:cNvSpPr/>
            <p:nvPr/>
          </p:nvSpPr>
          <p:spPr>
            <a:xfrm>
              <a:off x="6096000" y="1280160"/>
              <a:ext cx="4500880" cy="924560"/>
            </a:xfrm>
            <a:prstGeom prst="homePlate">
              <a:avLst/>
            </a:prstGeom>
            <a:solidFill>
              <a:srgbClr val="A30F3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tabLst>
                  <a:tab pos="457200" algn="l"/>
                </a:tabLst>
              </a:pPr>
              <a:r>
                <a:rPr lang="en-US" sz="2800" dirty="0"/>
                <a:t>	Strategic Plan</a:t>
              </a:r>
            </a:p>
          </p:txBody>
        </p:sp>
        <p:sp>
          <p:nvSpPr>
            <p:cNvPr id="14" name="Arrow: Pentagon 13">
              <a:extLst>
                <a:ext uri="{FF2B5EF4-FFF2-40B4-BE49-F238E27FC236}">
                  <a16:creationId xmlns:a16="http://schemas.microsoft.com/office/drawing/2014/main" id="{6654D711-32C5-ECF2-8E3F-93442ABCE4B0}"/>
                </a:ext>
              </a:extLst>
            </p:cNvPr>
            <p:cNvSpPr/>
            <p:nvPr/>
          </p:nvSpPr>
          <p:spPr>
            <a:xfrm>
              <a:off x="6096000" y="3251200"/>
              <a:ext cx="4500880" cy="924560"/>
            </a:xfrm>
            <a:prstGeom prst="homePlate">
              <a:avLst/>
            </a:prstGeom>
            <a:solidFill>
              <a:srgbClr val="A30F3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tabLst>
                  <a:tab pos="457200" algn="l"/>
                </a:tabLst>
              </a:pPr>
              <a:r>
                <a:rPr lang="en-US" sz="2800" dirty="0"/>
                <a:t>	Performance Management</a:t>
              </a:r>
            </a:p>
          </p:txBody>
        </p:sp>
        <p:sp>
          <p:nvSpPr>
            <p:cNvPr id="15" name="Arrow: Pentagon 14">
              <a:extLst>
                <a:ext uri="{FF2B5EF4-FFF2-40B4-BE49-F238E27FC236}">
                  <a16:creationId xmlns:a16="http://schemas.microsoft.com/office/drawing/2014/main" id="{534B05ED-BF8E-FE4D-F5D3-FDD6C50206BC}"/>
                </a:ext>
              </a:extLst>
            </p:cNvPr>
            <p:cNvSpPr/>
            <p:nvPr/>
          </p:nvSpPr>
          <p:spPr>
            <a:xfrm>
              <a:off x="6096000" y="2265680"/>
              <a:ext cx="4500880" cy="924560"/>
            </a:xfrm>
            <a:prstGeom prst="homePlate">
              <a:avLst/>
            </a:prstGeom>
            <a:solidFill>
              <a:srgbClr val="A30F3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tabLst>
                  <a:tab pos="457200" algn="l"/>
                </a:tabLst>
              </a:pPr>
              <a:r>
                <a:rPr lang="en-US" sz="2800" dirty="0"/>
                <a:t>	Budget</a:t>
              </a:r>
            </a:p>
          </p:txBody>
        </p:sp>
        <p:sp>
          <p:nvSpPr>
            <p:cNvPr id="16" name="Arrow: Pentagon 15">
              <a:extLst>
                <a:ext uri="{FF2B5EF4-FFF2-40B4-BE49-F238E27FC236}">
                  <a16:creationId xmlns:a16="http://schemas.microsoft.com/office/drawing/2014/main" id="{A2FB8C1E-2F74-698C-4DB4-8191714288A7}"/>
                </a:ext>
              </a:extLst>
            </p:cNvPr>
            <p:cNvSpPr/>
            <p:nvPr/>
          </p:nvSpPr>
          <p:spPr>
            <a:xfrm>
              <a:off x="6096000" y="4236720"/>
              <a:ext cx="4500880" cy="924560"/>
            </a:xfrm>
            <a:prstGeom prst="homePlate">
              <a:avLst/>
            </a:prstGeom>
            <a:solidFill>
              <a:srgbClr val="A30F3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tabLst>
                  <a:tab pos="457200" algn="l"/>
                </a:tabLst>
              </a:pPr>
              <a:r>
                <a:rPr lang="en-US" sz="2800" dirty="0"/>
                <a:t>	Enrollment Management</a:t>
              </a:r>
            </a:p>
          </p:txBody>
        </p:sp>
        <p:sp>
          <p:nvSpPr>
            <p:cNvPr id="17" name="Arrow: Pentagon 16">
              <a:extLst>
                <a:ext uri="{FF2B5EF4-FFF2-40B4-BE49-F238E27FC236}">
                  <a16:creationId xmlns:a16="http://schemas.microsoft.com/office/drawing/2014/main" id="{DF6FEA4B-38CB-2B88-A50D-1AA0C862EEDB}"/>
                </a:ext>
              </a:extLst>
            </p:cNvPr>
            <p:cNvSpPr/>
            <p:nvPr/>
          </p:nvSpPr>
          <p:spPr>
            <a:xfrm>
              <a:off x="6096000" y="5278120"/>
              <a:ext cx="4500880" cy="924560"/>
            </a:xfrm>
            <a:prstGeom prst="homePlate">
              <a:avLst/>
            </a:prstGeom>
            <a:solidFill>
              <a:srgbClr val="A30F3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tabLst>
                  <a:tab pos="457200" algn="l"/>
                </a:tabLst>
              </a:pPr>
              <a:r>
                <a:rPr lang="en-US" sz="2800" dirty="0"/>
                <a:t>	Comprehensive Campaign</a:t>
              </a:r>
            </a:p>
          </p:txBody>
        </p:sp>
      </p:grpSp>
      <p:sp>
        <p:nvSpPr>
          <p:cNvPr id="18" name="Rectangle: Top Corners Snipped 17">
            <a:extLst>
              <a:ext uri="{FF2B5EF4-FFF2-40B4-BE49-F238E27FC236}">
                <a16:creationId xmlns:a16="http://schemas.microsoft.com/office/drawing/2014/main" id="{F28B3429-AF30-78D2-9E22-85EB5AB54715}"/>
              </a:ext>
            </a:extLst>
          </p:cNvPr>
          <p:cNvSpPr/>
          <p:nvPr/>
        </p:nvSpPr>
        <p:spPr>
          <a:xfrm rot="5400000">
            <a:off x="566420" y="1536700"/>
            <a:ext cx="4526280" cy="4297680"/>
          </a:xfrm>
          <a:prstGeom prst="snip2Same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000" dirty="0"/>
              <a:t>Vision</a:t>
            </a:r>
          </a:p>
          <a:p>
            <a:pPr algn="ctr"/>
            <a:endParaRPr lang="en-US" sz="4000" dirty="0"/>
          </a:p>
          <a:p>
            <a:pPr algn="ctr"/>
            <a:r>
              <a:rPr lang="en-US" sz="4000" dirty="0"/>
              <a:t>Mission</a:t>
            </a:r>
          </a:p>
          <a:p>
            <a:pPr algn="ctr"/>
            <a:endParaRPr lang="en-US" sz="4000" dirty="0"/>
          </a:p>
          <a:p>
            <a:pPr algn="ctr"/>
            <a:r>
              <a:rPr lang="en-US" sz="4000" dirty="0"/>
              <a:t>Values</a:t>
            </a:r>
          </a:p>
        </p:txBody>
      </p:sp>
    </p:spTree>
    <p:extLst>
      <p:ext uri="{BB962C8B-B14F-4D97-AF65-F5344CB8AC3E}">
        <p14:creationId xmlns:p14="http://schemas.microsoft.com/office/powerpoint/2010/main" val="2985451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3C14CB-39B8-9353-C47A-8E66171954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5741" y="1688591"/>
            <a:ext cx="11123658" cy="431596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b="1" dirty="0">
              <a:solidFill>
                <a:srgbClr val="A30F32"/>
              </a:solidFill>
            </a:endParaRPr>
          </a:p>
          <a:p>
            <a:pPr marL="0" indent="0">
              <a:buNone/>
            </a:pPr>
            <a:endParaRPr lang="en-US" sz="3200" b="1" dirty="0">
              <a:solidFill>
                <a:srgbClr val="A30F32"/>
              </a:solidFill>
            </a:endParaRPr>
          </a:p>
          <a:p>
            <a:pPr marL="0" indent="0">
              <a:buNone/>
            </a:pPr>
            <a:endParaRPr lang="en-US" sz="3200" b="1" dirty="0">
              <a:solidFill>
                <a:srgbClr val="A30F32"/>
              </a:solidFill>
            </a:endParaRP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34CA2C-BE37-70AB-12BD-4C58E6AE6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Values-based </a:t>
            </a:r>
            <a:r>
              <a:rPr lang="en-US" dirty="0">
                <a:solidFill>
                  <a:srgbClr val="A30F32"/>
                </a:solidFill>
              </a:rPr>
              <a:t>Strategic Plan</a:t>
            </a:r>
          </a:p>
        </p:txBody>
      </p:sp>
      <p:pic>
        <p:nvPicPr>
          <p:cNvPr id="6" name="Picture 5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12841256-C71F-447E-916B-AC55F5F67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319" y="1261870"/>
            <a:ext cx="5169409" cy="516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802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3C14CB-39B8-9353-C47A-8E66171954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5740" y="2831591"/>
            <a:ext cx="11123658" cy="2136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/>
              <a:t>	“Culture eats strategy for breakfast.”</a:t>
            </a:r>
            <a:endParaRPr lang="en-US" sz="1200" b="1" dirty="0"/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r>
              <a:rPr lang="en-US" sz="3200" b="1" dirty="0"/>
              <a:t>								Peter Drucker</a:t>
            </a:r>
          </a:p>
          <a:p>
            <a:pPr marL="0" indent="0">
              <a:buNone/>
            </a:pPr>
            <a:endParaRPr lang="en-US" sz="3200" b="1" dirty="0">
              <a:solidFill>
                <a:srgbClr val="A30F32"/>
              </a:solidFill>
            </a:endParaRPr>
          </a:p>
          <a:p>
            <a:pPr marL="0" indent="0">
              <a:buNone/>
            </a:pPr>
            <a:endParaRPr lang="en-US" sz="3200" b="1" dirty="0">
              <a:solidFill>
                <a:srgbClr val="A30F32"/>
              </a:solidFill>
            </a:endParaRPr>
          </a:p>
          <a:p>
            <a:pPr marL="0" indent="0">
              <a:buNone/>
            </a:pPr>
            <a:endParaRPr lang="en-US" sz="3200" b="1" dirty="0">
              <a:solidFill>
                <a:srgbClr val="A30F32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34CA2C-BE37-70AB-12BD-4C58E6AE6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Values-based Strategic Plan</a:t>
            </a:r>
          </a:p>
        </p:txBody>
      </p:sp>
    </p:spTree>
    <p:extLst>
      <p:ext uri="{BB962C8B-B14F-4D97-AF65-F5344CB8AC3E}">
        <p14:creationId xmlns:p14="http://schemas.microsoft.com/office/powerpoint/2010/main" val="3567380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934CA2C-BE37-70AB-12BD-4C58E6AE6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Values-based </a:t>
            </a:r>
            <a:r>
              <a:rPr lang="en-US" dirty="0">
                <a:solidFill>
                  <a:srgbClr val="A30F32"/>
                </a:solidFill>
              </a:rPr>
              <a:t>Budget</a:t>
            </a:r>
          </a:p>
        </p:txBody>
      </p:sp>
      <p:sp>
        <p:nvSpPr>
          <p:cNvPr id="2" name="object 8">
            <a:extLst>
              <a:ext uri="{FF2B5EF4-FFF2-40B4-BE49-F238E27FC236}">
                <a16:creationId xmlns:a16="http://schemas.microsoft.com/office/drawing/2014/main" id="{D0E52B27-1C9F-C293-172A-1BD1A0D36AC5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585788" y="1389063"/>
            <a:ext cx="11123612" cy="50225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105"/>
              </a:spcBef>
              <a:buNone/>
              <a:tabLst>
                <a:tab pos="527685" algn="l"/>
              </a:tabLst>
            </a:pPr>
            <a:r>
              <a:rPr lang="en-US" sz="2800" b="1" dirty="0">
                <a:solidFill>
                  <a:srgbClr val="A30F32"/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rPr>
              <a:t>Core Value: Stewardship</a:t>
            </a:r>
          </a:p>
          <a:p>
            <a:pPr marL="0" indent="0">
              <a:lnSpc>
                <a:spcPct val="100000"/>
              </a:lnSpc>
              <a:spcBef>
                <a:spcPts val="105"/>
              </a:spcBef>
              <a:buNone/>
              <a:tabLst>
                <a:tab pos="527685" algn="l"/>
              </a:tabLst>
            </a:pPr>
            <a:r>
              <a:rPr lang="en-US" sz="2800" dirty="0">
                <a:solidFill>
                  <a:srgbClr val="000000"/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rPr>
              <a:t>Goal 3: Implement values-based budgeting</a:t>
            </a:r>
          </a:p>
          <a:p>
            <a:pPr marL="0" indent="0">
              <a:lnSpc>
                <a:spcPct val="100000"/>
              </a:lnSpc>
              <a:spcBef>
                <a:spcPts val="105"/>
              </a:spcBef>
              <a:buNone/>
              <a:tabLst>
                <a:tab pos="527685" algn="l"/>
              </a:tabLst>
            </a:pPr>
            <a:endParaRPr lang="en-US" sz="2800" dirty="0">
              <a:solidFill>
                <a:srgbClr val="000000"/>
              </a:solidFill>
              <a:latin typeface="Inter V Semi Bold"/>
              <a:cs typeface="Inter V Semi Bold"/>
            </a:endParaRPr>
          </a:p>
          <a:p>
            <a:pPr marL="0" indent="0">
              <a:lnSpc>
                <a:spcPct val="100000"/>
              </a:lnSpc>
              <a:spcBef>
                <a:spcPts val="105"/>
              </a:spcBef>
              <a:buNone/>
              <a:tabLst>
                <a:tab pos="527685" algn="l"/>
              </a:tabLst>
            </a:pPr>
            <a:r>
              <a:rPr lang="en-US" sz="2800" dirty="0">
                <a:solidFill>
                  <a:srgbClr val="000000"/>
                </a:solidFill>
                <a:latin typeface="Inter V Semi Bold"/>
                <a:cs typeface="Inter V Semi Bold"/>
              </a:rPr>
              <a:t>Four Principles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rabicPeriod"/>
              <a:tabLst>
                <a:tab pos="527685" algn="l"/>
              </a:tabLst>
            </a:pPr>
            <a:r>
              <a:rPr lang="en-US" sz="2800" dirty="0">
                <a:solidFill>
                  <a:srgbClr val="000000"/>
                </a:solidFill>
                <a:latin typeface="Inter V Semi Bold"/>
                <a:cs typeface="Inter V Semi Bold"/>
              </a:rPr>
              <a:t>Cover instructional</a:t>
            </a:r>
            <a:r>
              <a:rPr lang="en-US" sz="2800" spc="-65" dirty="0">
                <a:solidFill>
                  <a:srgbClr val="000000"/>
                </a:solidFill>
                <a:latin typeface="Inter V Semi Bold"/>
                <a:cs typeface="Inter V Semi Bold"/>
              </a:rPr>
              <a:t> </a:t>
            </a:r>
            <a:r>
              <a:rPr lang="en-US" sz="2800" spc="-10" dirty="0">
                <a:solidFill>
                  <a:srgbClr val="000000"/>
                </a:solidFill>
                <a:latin typeface="Inter V Semi Bold"/>
                <a:cs typeface="Inter V Semi Bold"/>
              </a:rPr>
              <a:t>expenses to meet teaching needs and meet the goals of the strategic plan.</a:t>
            </a:r>
            <a:endParaRPr sz="2800" dirty="0">
              <a:latin typeface="Inter V Semi Bold"/>
              <a:cs typeface="Inter V Semi Bold"/>
            </a:endParaRPr>
          </a:p>
          <a:p>
            <a:pPr marL="527685" indent="-51498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rabicPeriod" startAt="2"/>
              <a:tabLst>
                <a:tab pos="527685" algn="l"/>
              </a:tabLst>
            </a:pPr>
            <a:r>
              <a:rPr lang="en-US" sz="2800" spc="-10" dirty="0">
                <a:latin typeface="Inter V Semi Bold"/>
                <a:cs typeface="Inter V Semi Bold"/>
              </a:rPr>
              <a:t>Invest in n</a:t>
            </a:r>
            <a:r>
              <a:rPr sz="2800" spc="-10" dirty="0">
                <a:latin typeface="Inter V Semi Bold"/>
                <a:cs typeface="Inter V Semi Bold"/>
              </a:rPr>
              <a:t>on-</a:t>
            </a:r>
            <a:r>
              <a:rPr lang="en-US" sz="2800" spc="-10" dirty="0">
                <a:latin typeface="Inter V Semi Bold"/>
                <a:cs typeface="Inter V Semi Bold"/>
              </a:rPr>
              <a:t>i</a:t>
            </a:r>
            <a:r>
              <a:rPr sz="2800" dirty="0">
                <a:latin typeface="Inter V Semi Bold"/>
                <a:cs typeface="Inter V Semi Bold"/>
              </a:rPr>
              <a:t>nstructional</a:t>
            </a:r>
            <a:r>
              <a:rPr sz="2800" spc="-40" dirty="0">
                <a:latin typeface="Inter V Semi Bold"/>
                <a:cs typeface="Inter V Semi Bold"/>
              </a:rPr>
              <a:t> </a:t>
            </a:r>
            <a:r>
              <a:rPr lang="en-US" sz="2800" spc="-10" dirty="0">
                <a:latin typeface="Inter V Semi Bold"/>
                <a:cs typeface="Inter V Semi Bold"/>
              </a:rPr>
              <a:t>e</a:t>
            </a:r>
            <a:r>
              <a:rPr sz="2800" spc="-10" dirty="0">
                <a:latin typeface="Inter V Semi Bold"/>
                <a:cs typeface="Inter V Semi Bold"/>
              </a:rPr>
              <a:t>xpenses</a:t>
            </a:r>
            <a:r>
              <a:rPr lang="en-US" sz="2800" spc="-10" dirty="0">
                <a:latin typeface="Inter V Semi Bold"/>
                <a:cs typeface="Inter V Semi Bold"/>
              </a:rPr>
              <a:t> to meet the goals of the strategic plan.</a:t>
            </a:r>
          </a:p>
          <a:p>
            <a:pPr marL="527685" indent="-51498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3"/>
              <a:tabLst>
                <a:tab pos="527685" algn="l"/>
              </a:tabLst>
            </a:pPr>
            <a:r>
              <a:rPr lang="en-US" sz="2800" dirty="0">
                <a:latin typeface="Inter V Semi Bold"/>
                <a:cs typeface="Inter V Semi Bold"/>
              </a:rPr>
              <a:t>Provide sufficient goods</a:t>
            </a:r>
            <a:r>
              <a:rPr lang="en-US" sz="2800" spc="-30" dirty="0">
                <a:latin typeface="Inter V Semi Bold"/>
                <a:cs typeface="Inter V Semi Bold"/>
              </a:rPr>
              <a:t> </a:t>
            </a:r>
            <a:r>
              <a:rPr lang="en-US" sz="2800" dirty="0">
                <a:latin typeface="Inter V Semi Bold"/>
                <a:cs typeface="Inter V Semi Bold"/>
              </a:rPr>
              <a:t>&amp;</a:t>
            </a:r>
            <a:r>
              <a:rPr lang="en-US" sz="2800" spc="-20" dirty="0">
                <a:latin typeface="Inter V Semi Bold"/>
                <a:cs typeface="Inter V Semi Bold"/>
              </a:rPr>
              <a:t> </a:t>
            </a:r>
            <a:r>
              <a:rPr lang="en-US" sz="2800" spc="-10" dirty="0">
                <a:latin typeface="Inter V Semi Bold"/>
                <a:cs typeface="Inter V Semi Bold"/>
              </a:rPr>
              <a:t>services budget to meet the needs of the university.</a:t>
            </a:r>
          </a:p>
          <a:p>
            <a:pPr marL="527050" indent="-5143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4"/>
              <a:tabLst>
                <a:tab pos="469265" algn="l"/>
              </a:tabLst>
            </a:pPr>
            <a:r>
              <a:rPr lang="en-US" sz="2800" dirty="0">
                <a:latin typeface="Inter V Semi Bold"/>
                <a:cs typeface="Inter V Semi Bold"/>
              </a:rPr>
              <a:t>Create a</a:t>
            </a:r>
            <a:r>
              <a:rPr lang="en-US" sz="2800" spc="-20" dirty="0">
                <a:latin typeface="Inter V Semi Bold"/>
                <a:cs typeface="Inter V Semi Bold"/>
              </a:rPr>
              <a:t> </a:t>
            </a:r>
            <a:r>
              <a:rPr lang="en-US" sz="2800" dirty="0">
                <a:latin typeface="Inter V Semi Bold"/>
                <a:cs typeface="Inter V Semi Bold"/>
              </a:rPr>
              <a:t>Values</a:t>
            </a:r>
            <a:r>
              <a:rPr lang="en-US" sz="2800" spc="-10" dirty="0">
                <a:latin typeface="Inter V Semi Bold"/>
                <a:cs typeface="Inter V Semi Bold"/>
              </a:rPr>
              <a:t> </a:t>
            </a:r>
            <a:r>
              <a:rPr lang="en-US" sz="2800" dirty="0">
                <a:latin typeface="Inter V Semi Bold"/>
                <a:cs typeface="Inter V Semi Bold"/>
              </a:rPr>
              <a:t>Based</a:t>
            </a:r>
            <a:r>
              <a:rPr lang="en-US" sz="2800" spc="-35" dirty="0">
                <a:latin typeface="Inter V Semi Bold"/>
                <a:cs typeface="Inter V Semi Bold"/>
              </a:rPr>
              <a:t> </a:t>
            </a:r>
            <a:r>
              <a:rPr lang="en-US" sz="2800" spc="-20" dirty="0">
                <a:latin typeface="Inter V Semi Bold"/>
                <a:cs typeface="Inter V Semi Bold"/>
              </a:rPr>
              <a:t>Fund to invest in the strategic plan.</a:t>
            </a:r>
          </a:p>
        </p:txBody>
      </p:sp>
    </p:spTree>
    <p:extLst>
      <p:ext uri="{BB962C8B-B14F-4D97-AF65-F5344CB8AC3E}">
        <p14:creationId xmlns:p14="http://schemas.microsoft.com/office/powerpoint/2010/main" val="2006256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3C14CB-39B8-9353-C47A-8E66171954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lIns="91440" tIns="45720" rIns="91440" bIns="45720" anchor="t">
            <a:normAutofit/>
          </a:bodyPr>
          <a:lstStyle/>
          <a:p>
            <a:endParaRPr lang="en-US" sz="2400" b="1" dirty="0">
              <a:solidFill>
                <a:srgbClr val="A30F32"/>
              </a:solidFill>
            </a:endParaRPr>
          </a:p>
          <a:p>
            <a:endParaRPr lang="en-US" b="1" dirty="0">
              <a:solidFill>
                <a:srgbClr val="A30F32"/>
              </a:solidFill>
            </a:endParaRPr>
          </a:p>
          <a:p>
            <a:endParaRPr lang="en-US" b="1" dirty="0">
              <a:solidFill>
                <a:srgbClr val="A30F32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A30F32"/>
              </a:solidFill>
            </a:endParaRPr>
          </a:p>
          <a:p>
            <a:endParaRPr lang="en-US" b="1" dirty="0">
              <a:solidFill>
                <a:srgbClr val="A30F32"/>
              </a:solidFill>
            </a:endParaRPr>
          </a:p>
          <a:p>
            <a:endParaRPr lang="en-US" b="1" dirty="0">
              <a:solidFill>
                <a:srgbClr val="A30F32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34CA2C-BE37-70AB-12BD-4C58E6AE6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General Fund Actuals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BDF9C3-CDA0-624D-D96B-A264496D7D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51" b="6139"/>
          <a:stretch/>
        </p:blipFill>
        <p:spPr>
          <a:xfrm>
            <a:off x="427799" y="1821532"/>
            <a:ext cx="11364808" cy="375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88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3C14CB-39B8-9353-C47A-8E66171954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/>
          </a:p>
          <a:p>
            <a:pPr marL="0" indent="0" algn="r">
              <a:buNone/>
            </a:pPr>
            <a:r>
              <a:rPr lang="en-US" dirty="0">
                <a:ea typeface="+mn-lt"/>
                <a:cs typeface="+mn-lt"/>
              </a:rPr>
              <a:t>					</a:t>
            </a:r>
            <a:br>
              <a:rPr lang="en-US" dirty="0">
                <a:ea typeface="+mn-lt"/>
                <a:cs typeface="+mn-lt"/>
              </a:rPr>
            </a:br>
            <a:endParaRPr lang="en-US" dirty="0">
              <a:ea typeface="+mn-lt"/>
              <a:cs typeface="+mn-lt"/>
            </a:endParaRPr>
          </a:p>
          <a:p>
            <a:pPr marL="0" indent="0" algn="r">
              <a:buNone/>
            </a:pPr>
            <a:endParaRPr lang="en-US" sz="1800" i="1" dirty="0">
              <a:ea typeface="+mn-lt"/>
              <a:cs typeface="+mn-lt"/>
            </a:endParaRPr>
          </a:p>
          <a:p>
            <a:pPr marL="0" indent="0" algn="r">
              <a:buNone/>
            </a:pPr>
            <a:endParaRPr lang="en-US" sz="1800" i="1" dirty="0">
              <a:ea typeface="+mn-lt"/>
              <a:cs typeface="+mn-lt"/>
            </a:endParaRPr>
          </a:p>
          <a:p>
            <a:pPr marL="0" indent="0" algn="r">
              <a:buNone/>
            </a:pPr>
            <a:endParaRPr lang="en-US" sz="1800" i="1" dirty="0">
              <a:ea typeface="+mn-lt"/>
              <a:cs typeface="+mn-lt"/>
            </a:endParaRPr>
          </a:p>
          <a:p>
            <a:pPr marL="0" indent="0" algn="r">
              <a:buNone/>
            </a:pPr>
            <a:endParaRPr lang="en-US" sz="1800" i="1" dirty="0">
              <a:ea typeface="+mn-lt"/>
              <a:cs typeface="+mn-lt"/>
            </a:endParaRPr>
          </a:p>
          <a:p>
            <a:pPr marL="0" indent="0" algn="r">
              <a:buNone/>
            </a:pPr>
            <a:endParaRPr lang="en-US" sz="1800" i="1" dirty="0">
              <a:ea typeface="+mn-lt"/>
              <a:cs typeface="+mn-lt"/>
            </a:endParaRPr>
          </a:p>
          <a:p>
            <a:pPr marL="0" indent="0" algn="r">
              <a:buNone/>
            </a:pPr>
            <a:endParaRPr lang="en-US" sz="1800" i="1" dirty="0">
              <a:ea typeface="+mn-lt"/>
              <a:cs typeface="+mn-lt"/>
            </a:endParaRPr>
          </a:p>
          <a:p>
            <a:pPr marL="0" indent="0" algn="r">
              <a:buNone/>
            </a:pPr>
            <a:endParaRPr lang="en-US" sz="1800" i="1" dirty="0">
              <a:ea typeface="+mn-lt"/>
              <a:cs typeface="+mn-lt"/>
            </a:endParaRP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34CA2C-BE37-70AB-12BD-4C58E6AE6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Bear</a:t>
            </a:r>
          </a:p>
        </p:txBody>
      </p:sp>
      <p:pic>
        <p:nvPicPr>
          <p:cNvPr id="3" name="Picture 2" descr="A black text on a white background">
            <a:extLst>
              <a:ext uri="{FF2B5EF4-FFF2-40B4-BE49-F238E27FC236}">
                <a16:creationId xmlns:a16="http://schemas.microsoft.com/office/drawing/2014/main" id="{E038A365-70F0-CAA1-F036-E4659C9B9A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5" t="224"/>
          <a:stretch/>
        </p:blipFill>
        <p:spPr>
          <a:xfrm>
            <a:off x="3942080" y="2342938"/>
            <a:ext cx="6659880" cy="2172124"/>
          </a:xfrm>
          <a:prstGeom prst="rect">
            <a:avLst/>
          </a:prstGeom>
        </p:spPr>
      </p:pic>
      <p:pic>
        <p:nvPicPr>
          <p:cNvPr id="7" name="Picture 6" descr="A person in an apron cooking&#10;&#10;Description automatically generated">
            <a:extLst>
              <a:ext uri="{FF2B5EF4-FFF2-40B4-BE49-F238E27FC236}">
                <a16:creationId xmlns:a16="http://schemas.microsoft.com/office/drawing/2014/main" id="{3A881A3A-6A14-3B87-0D09-6F0F26531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73" y="1873991"/>
            <a:ext cx="2513386" cy="37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28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DDEF0F2-1A23-3A87-3E9E-BAE5DBF86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FY24 State &amp; Local Budget (Preliminary)</a:t>
            </a:r>
            <a:br>
              <a:rPr lang="en-US" dirty="0"/>
            </a:br>
            <a:r>
              <a:rPr lang="en-US" sz="2000" dirty="0"/>
              <a:t>(in ‘000’s)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1D43A9-7049-654C-31FF-98585B8E1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181" y="1452678"/>
            <a:ext cx="5198218" cy="51720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338B42-AA2F-4C0D-8D96-AB4EC5B1BA5A}"/>
              </a:ext>
            </a:extLst>
          </p:cNvPr>
          <p:cNvSpPr txBox="1"/>
          <p:nvPr/>
        </p:nvSpPr>
        <p:spPr>
          <a:xfrm>
            <a:off x="8315208" y="1337343"/>
            <a:ext cx="33056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Budget Assumptions</a:t>
            </a:r>
          </a:p>
          <a:p>
            <a:r>
              <a:rPr lang="en-US" dirty="0"/>
              <a:t>1,800 new freshman</a:t>
            </a:r>
          </a:p>
          <a:p>
            <a:r>
              <a:rPr lang="en-US" dirty="0"/>
              <a:t>9,300 total students</a:t>
            </a:r>
          </a:p>
          <a:p>
            <a:r>
              <a:rPr lang="en-US" dirty="0"/>
              <a:t>200 student contingency</a:t>
            </a:r>
          </a:p>
          <a:p>
            <a:r>
              <a:rPr lang="en-US" dirty="0"/>
              <a:t>2,315 occupancy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DD987E2-1986-4C74-A7F8-DD3DC4017B10}"/>
              </a:ext>
            </a:extLst>
          </p:cNvPr>
          <p:cNvSpPr/>
          <p:nvPr/>
        </p:nvSpPr>
        <p:spPr>
          <a:xfrm>
            <a:off x="6870879" y="5925742"/>
            <a:ext cx="953036" cy="46952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665667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720256-6F7D-6C2B-F891-DF3016351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FY24 “System” Budget (Preliminary)</a:t>
            </a:r>
            <a:br>
              <a:rPr lang="en-US" dirty="0"/>
            </a:br>
            <a:r>
              <a:rPr lang="en-US" sz="2400" dirty="0"/>
              <a:t>(in ‘000’s)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C48124-E4E8-8233-AF29-6BD093CFD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476" y="1885949"/>
            <a:ext cx="5460054" cy="43105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8FE355-4835-42CE-86C5-2647E909A392}"/>
              </a:ext>
            </a:extLst>
          </p:cNvPr>
          <p:cNvSpPr txBox="1"/>
          <p:nvPr/>
        </p:nvSpPr>
        <p:spPr>
          <a:xfrm>
            <a:off x="8462265" y="1285784"/>
            <a:ext cx="33056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Budget Assumptions</a:t>
            </a:r>
          </a:p>
          <a:p>
            <a:r>
              <a:rPr lang="en-US" dirty="0"/>
              <a:t>1,800 new freshman</a:t>
            </a:r>
          </a:p>
          <a:p>
            <a:r>
              <a:rPr lang="en-US" dirty="0"/>
              <a:t>9,300 total students</a:t>
            </a:r>
          </a:p>
          <a:p>
            <a:r>
              <a:rPr lang="en-US" dirty="0"/>
              <a:t>200 student contingency</a:t>
            </a:r>
          </a:p>
          <a:p>
            <a:r>
              <a:rPr lang="en-US" dirty="0"/>
              <a:t>2,315 occupancy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031A692-5328-4BFE-8F1D-B1689E16F776}"/>
              </a:ext>
            </a:extLst>
          </p:cNvPr>
          <p:cNvSpPr/>
          <p:nvPr/>
        </p:nvSpPr>
        <p:spPr>
          <a:xfrm>
            <a:off x="6986787" y="5784074"/>
            <a:ext cx="1133341" cy="52657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089081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3C14CB-39B8-9353-C47A-8E66171954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5741" y="1521459"/>
            <a:ext cx="11123658" cy="3652521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Regional Tech and Innovation Hub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Horizons and Limitless Grants</a:t>
            </a:r>
            <a:r>
              <a:rPr lang="en-US" dirty="0">
                <a:ea typeface="+mn-lt"/>
                <a:cs typeface="+mn-lt"/>
              </a:rPr>
              <a:t>				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34CA2C-BE37-70AB-12BD-4C58E6AE6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Funding Streams</a:t>
            </a:r>
          </a:p>
        </p:txBody>
      </p:sp>
      <p:pic>
        <p:nvPicPr>
          <p:cNvPr id="3" name="Picture 2" descr="A blue and red logo&#10;&#10;Description automatically generated">
            <a:extLst>
              <a:ext uri="{FF2B5EF4-FFF2-40B4-BE49-F238E27FC236}">
                <a16:creationId xmlns:a16="http://schemas.microsoft.com/office/drawing/2014/main" id="{04DA931C-CFEE-73FF-F93E-453E2DA49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82" y="2166539"/>
            <a:ext cx="6259518" cy="1575285"/>
          </a:xfrm>
          <a:prstGeom prst="rect">
            <a:avLst/>
          </a:prstGeom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0A15A05F-59E1-51C0-A310-0254EA317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289" y="4703420"/>
            <a:ext cx="6414675" cy="818540"/>
          </a:xfrm>
          <a:prstGeom prst="rect">
            <a:avLst/>
          </a:prstGeom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9144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3C14CB-39B8-9353-C47A-8E66171954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5741" y="1521459"/>
            <a:ext cx="11123658" cy="4676141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Health Education / Nicholson Pavilion ($63M)</a:t>
            </a:r>
          </a:p>
          <a:p>
            <a:r>
              <a:rPr lang="en-US" sz="3200" dirty="0"/>
              <a:t>North Academic Complex ($103M)</a:t>
            </a:r>
            <a:endParaRPr lang="en-US" sz="3200" dirty="0">
              <a:ea typeface="+mn-lt"/>
              <a:cs typeface="+mn-lt"/>
            </a:endParaRPr>
          </a:p>
          <a:p>
            <a:r>
              <a:rPr lang="en-US" sz="3200" dirty="0">
                <a:ea typeface="+mn-lt"/>
                <a:cs typeface="+mn-lt"/>
              </a:rPr>
              <a:t>Multicultural Complex ($6M)</a:t>
            </a:r>
          </a:p>
          <a:p>
            <a:pPr marL="0" indent="0">
              <a:buNone/>
            </a:pPr>
            <a:endParaRPr lang="en-US" sz="36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36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36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36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3600" dirty="0">
              <a:ea typeface="+mn-lt"/>
              <a:cs typeface="+mn-lt"/>
            </a:endParaRPr>
          </a:p>
          <a:p>
            <a:r>
              <a:rPr lang="en-US" sz="3200" dirty="0">
                <a:ea typeface="+mn-lt"/>
                <a:cs typeface="+mn-lt"/>
              </a:rPr>
              <a:t>Arts Complex (Pre-Design $300K)</a:t>
            </a:r>
            <a:r>
              <a:rPr lang="en-US" dirty="0">
                <a:ea typeface="+mn-lt"/>
                <a:cs typeface="+mn-lt"/>
              </a:rPr>
              <a:t>			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34CA2C-BE37-70AB-12BD-4C58E6AE6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Capital Projects</a:t>
            </a:r>
          </a:p>
        </p:txBody>
      </p:sp>
      <p:pic>
        <p:nvPicPr>
          <p:cNvPr id="2" name="Picture 2" descr="photo of the project">
            <a:extLst>
              <a:ext uri="{FF2B5EF4-FFF2-40B4-BE49-F238E27FC236}">
                <a16:creationId xmlns:a16="http://schemas.microsoft.com/office/drawing/2014/main" id="{B4726CA6-E402-A365-F5FF-49BF8C0DB6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258" r="975" b="-1"/>
          <a:stretch/>
        </p:blipFill>
        <p:spPr bwMode="auto">
          <a:xfrm>
            <a:off x="3514325" y="3040381"/>
            <a:ext cx="5031266" cy="236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3559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3C14CB-39B8-9353-C47A-8E66171954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5741" y="1521459"/>
            <a:ext cx="11123658" cy="40716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u="sng" dirty="0"/>
              <a:t>Operating Requests</a:t>
            </a:r>
          </a:p>
          <a:p>
            <a:r>
              <a:rPr lang="en-US" sz="3600" dirty="0"/>
              <a:t>Student Basic Needs Package </a:t>
            </a:r>
          </a:p>
          <a:p>
            <a:pPr lvl="1"/>
            <a:r>
              <a:rPr lang="en-US" sz="3200" dirty="0"/>
              <a:t>Food Pantry Coordinator and Interns – $126K</a:t>
            </a:r>
          </a:p>
          <a:p>
            <a:pPr lvl="1"/>
            <a:r>
              <a:rPr lang="en-US" sz="3400" dirty="0"/>
              <a:t>Violence prevention coordinator –  $154K</a:t>
            </a:r>
          </a:p>
          <a:p>
            <a:pPr lvl="1"/>
            <a:r>
              <a:rPr lang="en-US" sz="3400" dirty="0"/>
              <a:t>Financial literacy coaches – $117K</a:t>
            </a:r>
          </a:p>
          <a:p>
            <a:r>
              <a:rPr lang="en-US" sz="3600" dirty="0"/>
              <a:t>College in the High School Instructor Training and Summer Institute</a:t>
            </a:r>
            <a:r>
              <a:rPr lang="en-US" dirty="0">
                <a:ea typeface="+mn-lt"/>
                <a:cs typeface="+mn-lt"/>
              </a:rPr>
              <a:t>		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34CA2C-BE37-70AB-12BD-4C58E6AE6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Supplemental Budget – FY24</a:t>
            </a:r>
          </a:p>
        </p:txBody>
      </p:sp>
    </p:spTree>
    <p:extLst>
      <p:ext uri="{BB962C8B-B14F-4D97-AF65-F5344CB8AC3E}">
        <p14:creationId xmlns:p14="http://schemas.microsoft.com/office/powerpoint/2010/main" val="2791224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3C14CB-39B8-9353-C47A-8E66171954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5741" y="1521459"/>
            <a:ext cx="11123658" cy="43713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u="sng" dirty="0"/>
              <a:t>Capital Requests</a:t>
            </a:r>
          </a:p>
          <a:p>
            <a:r>
              <a:rPr lang="en-US" sz="3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Secondary Geothermal Well– $16.5M*</a:t>
            </a:r>
            <a:endParaRPr lang="en-US" sz="3200" dirty="0">
              <a:solidFill>
                <a:srgbClr val="000000"/>
              </a:solidFill>
              <a:latin typeface="+mn-lt"/>
              <a:ea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Science Building Carbon Reduction – $4.5M*</a:t>
            </a:r>
            <a:endParaRPr lang="en-US" sz="3200" dirty="0">
              <a:solidFill>
                <a:srgbClr val="000000"/>
              </a:solidFill>
              <a:latin typeface="+mn-lt"/>
              <a:ea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Emergency Back-up Power System – $4.3M</a:t>
            </a:r>
          </a:p>
          <a:p>
            <a:pPr marL="0" indent="0">
              <a:buNone/>
            </a:pPr>
            <a:endParaRPr lang="en-US" sz="1400" dirty="0">
              <a:solidFill>
                <a:srgbClr val="000000"/>
              </a:solidFill>
              <a:latin typeface="+mn-lt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*Climate Commitment Act Incentive</a:t>
            </a:r>
            <a:endParaRPr lang="en-US" sz="2800" dirty="0">
              <a:solidFill>
                <a:srgbClr val="000000"/>
              </a:solidFill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34CA2C-BE37-70AB-12BD-4C58E6AE6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Supplemental Budget – FY24</a:t>
            </a:r>
          </a:p>
        </p:txBody>
      </p:sp>
    </p:spTree>
    <p:extLst>
      <p:ext uri="{BB962C8B-B14F-4D97-AF65-F5344CB8AC3E}">
        <p14:creationId xmlns:p14="http://schemas.microsoft.com/office/powerpoint/2010/main" val="26745375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934CA2C-BE37-70AB-12BD-4C58E6AE6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Values-based </a:t>
            </a:r>
            <a:r>
              <a:rPr lang="en-US" dirty="0">
                <a:solidFill>
                  <a:srgbClr val="A30F32"/>
                </a:solidFill>
              </a:rPr>
              <a:t>Performance Management</a:t>
            </a:r>
          </a:p>
        </p:txBody>
      </p:sp>
      <p:sp>
        <p:nvSpPr>
          <p:cNvPr id="2" name="object 8">
            <a:extLst>
              <a:ext uri="{FF2B5EF4-FFF2-40B4-BE49-F238E27FC236}">
                <a16:creationId xmlns:a16="http://schemas.microsoft.com/office/drawing/2014/main" id="{D0E52B27-1C9F-C293-172A-1BD1A0D36AC5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585788" y="1389063"/>
            <a:ext cx="11123612" cy="54149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1" indent="0">
              <a:lnSpc>
                <a:spcPct val="100000"/>
              </a:lnSpc>
              <a:spcBef>
                <a:spcPts val="5"/>
              </a:spcBef>
              <a:buNone/>
              <a:tabLst>
                <a:tab pos="527685" algn="l"/>
              </a:tabLst>
            </a:pPr>
            <a:r>
              <a:rPr lang="en-US" sz="2600" b="1" dirty="0">
                <a:solidFill>
                  <a:srgbClr val="A30F32"/>
                </a:solidFill>
                <a:latin typeface="Inter V Semi Bold"/>
                <a:cs typeface="Inter V Semi Bold"/>
              </a:rPr>
              <a:t>Core Value 3: Nurture internal talent</a:t>
            </a:r>
          </a:p>
          <a:p>
            <a:pPr marL="12701" indent="0">
              <a:lnSpc>
                <a:spcPct val="100000"/>
              </a:lnSpc>
              <a:spcBef>
                <a:spcPts val="5"/>
              </a:spcBef>
              <a:buNone/>
              <a:tabLst>
                <a:tab pos="527685" algn="l"/>
              </a:tabLst>
            </a:pPr>
            <a:endParaRPr lang="en-US" sz="1400" b="1" dirty="0">
              <a:latin typeface="Inter V Semi Bold"/>
              <a:cs typeface="Inter V Semi Bold"/>
            </a:endParaRPr>
          </a:p>
          <a:p>
            <a:pPr marL="12701" indent="0">
              <a:lnSpc>
                <a:spcPct val="100000"/>
              </a:lnSpc>
              <a:spcBef>
                <a:spcPts val="5"/>
              </a:spcBef>
              <a:buNone/>
              <a:tabLst>
                <a:tab pos="527685" algn="l"/>
              </a:tabLst>
            </a:pPr>
            <a:r>
              <a:rPr lang="en-US" sz="2600" b="1" dirty="0">
                <a:latin typeface="Inter V Semi Bold"/>
                <a:cs typeface="Inter V Semi Bold"/>
              </a:rPr>
              <a:t>Goal: </a:t>
            </a:r>
            <a:r>
              <a:rPr lang="en-US" sz="2600" dirty="0">
                <a:latin typeface="Inter V Semi Bold"/>
                <a:cs typeface="Inter V Semi Bold"/>
              </a:rPr>
              <a:t>Create a whole-person, human-centered learning organization that advances the vision and mission of the university through a values-based performance management system.</a:t>
            </a:r>
            <a:endParaRPr lang="en-US" sz="2600" spc="-10" dirty="0">
              <a:latin typeface="Inter V Semi Bold"/>
              <a:cs typeface="Inter V Semi Bold"/>
            </a:endParaRPr>
          </a:p>
          <a:p>
            <a:pPr marL="12701" indent="0">
              <a:lnSpc>
                <a:spcPct val="100000"/>
              </a:lnSpc>
              <a:spcBef>
                <a:spcPts val="5"/>
              </a:spcBef>
              <a:buNone/>
              <a:tabLst>
                <a:tab pos="527685" algn="l"/>
              </a:tabLst>
            </a:pPr>
            <a:endParaRPr lang="en-US" sz="1400" b="1" dirty="0">
              <a:latin typeface="Inter V Semi Bold"/>
              <a:cs typeface="Inter V Semi Bold"/>
            </a:endParaRPr>
          </a:p>
          <a:p>
            <a:pPr marL="12701" indent="0">
              <a:lnSpc>
                <a:spcPct val="100000"/>
              </a:lnSpc>
              <a:spcBef>
                <a:spcPts val="5"/>
              </a:spcBef>
              <a:buNone/>
              <a:tabLst>
                <a:tab pos="527685" algn="l"/>
              </a:tabLst>
            </a:pPr>
            <a:r>
              <a:rPr lang="en-US" sz="2600" b="1" dirty="0">
                <a:latin typeface="Inter V Semi Bold"/>
                <a:cs typeface="Inter V Semi Bold"/>
              </a:rPr>
              <a:t>Principles</a:t>
            </a:r>
          </a:p>
          <a:p>
            <a:pPr marL="527051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  <a:tabLst>
                <a:tab pos="527685" algn="l"/>
              </a:tabLst>
            </a:pPr>
            <a:r>
              <a:rPr lang="en-US" sz="2600" dirty="0">
                <a:latin typeface="Inter V Semi Bold"/>
                <a:cs typeface="Inter V Semi Bold"/>
              </a:rPr>
              <a:t>Elevate purposeful and meaningful, right-sized work</a:t>
            </a:r>
          </a:p>
          <a:p>
            <a:pPr marL="527051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  <a:tabLst>
                <a:tab pos="527685" algn="l"/>
              </a:tabLst>
            </a:pPr>
            <a:r>
              <a:rPr lang="en-US" sz="2600" dirty="0">
                <a:latin typeface="Inter V Semi Bold"/>
                <a:cs typeface="Inter V Semi Bold"/>
              </a:rPr>
              <a:t>Expand professional development, mentoring and coaching opportunities (emotional intelligence, vocational discernment, adaptive leadership)</a:t>
            </a:r>
          </a:p>
          <a:p>
            <a:pPr marL="527051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  <a:tabLst>
                <a:tab pos="527685" algn="l"/>
              </a:tabLst>
            </a:pPr>
            <a:r>
              <a:rPr lang="en-US" sz="2600" dirty="0">
                <a:latin typeface="Inter V Semi Bold"/>
                <a:cs typeface="Inter V Semi Bold"/>
              </a:rPr>
              <a:t>Elevate leadership development to nurture leaders-in-place</a:t>
            </a:r>
          </a:p>
          <a:p>
            <a:pPr marL="527051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  <a:tabLst>
                <a:tab pos="527685" algn="l"/>
              </a:tabLst>
            </a:pPr>
            <a:r>
              <a:rPr lang="en-US" sz="2600" dirty="0">
                <a:latin typeface="Inter V Semi Bold"/>
                <a:cs typeface="Inter V Semi Bold"/>
              </a:rPr>
              <a:t>Advance a culture of belonging</a:t>
            </a:r>
          </a:p>
          <a:p>
            <a:pPr marL="527051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  <a:tabLst>
                <a:tab pos="527685" algn="l"/>
              </a:tabLst>
            </a:pPr>
            <a:r>
              <a:rPr lang="en-US" sz="2600" dirty="0">
                <a:latin typeface="Inter V Semi Bold"/>
                <a:cs typeface="Inter V Semi Bold"/>
              </a:rPr>
              <a:t>Develop an abundance mindset</a:t>
            </a:r>
          </a:p>
        </p:txBody>
      </p:sp>
    </p:spTree>
    <p:extLst>
      <p:ext uri="{BB962C8B-B14F-4D97-AF65-F5344CB8AC3E}">
        <p14:creationId xmlns:p14="http://schemas.microsoft.com/office/powerpoint/2010/main" val="37625062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934CA2C-BE37-70AB-12BD-4C58E6AE6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Values-based Performance Management</a:t>
            </a:r>
          </a:p>
        </p:txBody>
      </p:sp>
      <p:sp>
        <p:nvSpPr>
          <p:cNvPr id="2" name="object 8">
            <a:extLst>
              <a:ext uri="{FF2B5EF4-FFF2-40B4-BE49-F238E27FC236}">
                <a16:creationId xmlns:a16="http://schemas.microsoft.com/office/drawing/2014/main" id="{D0E52B27-1C9F-C293-172A-1BD1A0D36AC5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585788" y="1389063"/>
            <a:ext cx="11123612" cy="7213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1" indent="0">
              <a:lnSpc>
                <a:spcPct val="100000"/>
              </a:lnSpc>
              <a:spcBef>
                <a:spcPts val="5"/>
              </a:spcBef>
              <a:buNone/>
              <a:tabLst>
                <a:tab pos="527685" algn="l"/>
              </a:tabLst>
            </a:pPr>
            <a:r>
              <a:rPr lang="en-US" sz="2400" b="1" dirty="0">
                <a:solidFill>
                  <a:schemeClr val="accent1"/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rPr>
              <a:t>Core Value 2: Belonging</a:t>
            </a:r>
          </a:p>
          <a:p>
            <a:pPr marL="12701" indent="0">
              <a:lnSpc>
                <a:spcPct val="100000"/>
              </a:lnSpc>
              <a:spcBef>
                <a:spcPts val="5"/>
              </a:spcBef>
              <a:buNone/>
              <a:tabLst>
                <a:tab pos="527685" algn="l"/>
              </a:tabLst>
            </a:pPr>
            <a:r>
              <a:rPr lang="en-US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Initiative 1.3</a:t>
            </a:r>
            <a:r>
              <a:rPr lang="en-US" sz="2200" dirty="0">
                <a:latin typeface="Calibri" panose="020F0502020204030204" pitchFamily="34" charset="0"/>
                <a:ea typeface="Times New Roman" panose="02020603050405020304" pitchFamily="18" charset="0"/>
              </a:rPr>
              <a:t> Equity in faculty criteria for promotion and tenure.</a:t>
            </a:r>
            <a:endParaRPr lang="en-US" sz="2400" dirty="0">
              <a:effectLst/>
              <a:latin typeface="Inter V Semi Bold"/>
              <a:ea typeface="Calibri" panose="020F0502020204030204" pitchFamily="34" charset="0"/>
            </a:endParaRPr>
          </a:p>
        </p:txBody>
      </p:sp>
      <p:sp>
        <p:nvSpPr>
          <p:cNvPr id="3" name="object 8">
            <a:extLst>
              <a:ext uri="{FF2B5EF4-FFF2-40B4-BE49-F238E27FC236}">
                <a16:creationId xmlns:a16="http://schemas.microsoft.com/office/drawing/2014/main" id="{7CBA5DEB-87D1-52BE-A632-799A6BF5B8B8}"/>
              </a:ext>
            </a:extLst>
          </p:cNvPr>
          <p:cNvSpPr txBox="1">
            <a:spLocks/>
          </p:cNvSpPr>
          <p:nvPr/>
        </p:nvSpPr>
        <p:spPr>
          <a:xfrm>
            <a:off x="2568883" y="2466326"/>
            <a:ext cx="6592252" cy="3091231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13335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28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b="1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Faculty Town Hall: Establishing Equity </a:t>
            </a:r>
          </a:p>
          <a:p>
            <a:pPr marL="8128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b="1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Faculty Evaluation Process</a:t>
            </a:r>
            <a:endParaRPr lang="en-US" kern="1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12800" lvl="1" indent="-342900">
              <a:lnSpc>
                <a:spcPct val="100000"/>
              </a:lnSpc>
              <a:spcBef>
                <a:spcPts val="0"/>
              </a:spcBef>
            </a:pPr>
            <a:r>
              <a:rPr lang="en-US" sz="2000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Tuesday, October 3, 2:00-4:00, Ballroom</a:t>
            </a:r>
          </a:p>
          <a:p>
            <a:pPr marL="812800" lvl="1" indent="-342900">
              <a:lnSpc>
                <a:spcPct val="100000"/>
              </a:lnSpc>
              <a:spcBef>
                <a:spcPts val="0"/>
              </a:spcBef>
            </a:pPr>
            <a:r>
              <a:rPr lang="en-US" sz="2000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Faculty, Deans, Provost, AVPs, etc.</a:t>
            </a:r>
          </a:p>
          <a:p>
            <a:pPr marL="812800" lvl="1" indent="-342900">
              <a:lnSpc>
                <a:spcPct val="100000"/>
              </a:lnSpc>
              <a:spcBef>
                <a:spcPts val="0"/>
              </a:spcBef>
            </a:pPr>
            <a:r>
              <a:rPr lang="en-US" sz="2000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 Kris De Welde, College of Charleston</a:t>
            </a:r>
          </a:p>
          <a:p>
            <a:pPr marL="8128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527685" algn="l"/>
              </a:tabLst>
            </a:pPr>
            <a:endParaRPr lang="en-US" b="1" dirty="0"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8128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527685" algn="l"/>
              </a:tabLst>
            </a:pPr>
            <a:r>
              <a:rPr lang="en-US" b="1" dirty="0">
                <a:latin typeface="Century Gothic" panose="020B0502020202020204" pitchFamily="34" charset="0"/>
                <a:ea typeface="Calibri" panose="020F0502020204030204" pitchFamily="34" charset="0"/>
              </a:rPr>
              <a:t>Tenure, Tenure-Track Faculty Convenings I and II</a:t>
            </a:r>
          </a:p>
          <a:p>
            <a:pPr marL="812800" lvl="1" indent="-342900">
              <a:lnSpc>
                <a:spcPct val="100000"/>
              </a:lnSpc>
              <a:spcBef>
                <a:spcPts val="0"/>
              </a:spcBef>
              <a:tabLst>
                <a:tab pos="527685" algn="l"/>
              </a:tabLst>
            </a:pPr>
            <a:r>
              <a:rPr lang="en-US" sz="2000" dirty="0">
                <a:latin typeface="Century Gothic" panose="020B0502020202020204" pitchFamily="34" charset="0"/>
                <a:ea typeface="Calibri" panose="020F0502020204030204" pitchFamily="34" charset="0"/>
              </a:rPr>
              <a:t>Dates, times, and registration forthcoming</a:t>
            </a:r>
          </a:p>
          <a:p>
            <a:pPr marL="8128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527685" algn="l"/>
              </a:tabLst>
            </a:pPr>
            <a:r>
              <a:rPr lang="en-US" b="1" dirty="0">
                <a:latin typeface="Century Gothic" panose="020B0502020202020204" pitchFamily="34" charset="0"/>
                <a:ea typeface="Calibri" panose="020F0502020204030204" pitchFamily="34" charset="0"/>
              </a:rPr>
              <a:t>Non-Tenure Track Faculty Convening</a:t>
            </a:r>
          </a:p>
          <a:p>
            <a:pPr marL="812800" lvl="1" indent="-342900">
              <a:lnSpc>
                <a:spcPct val="100000"/>
              </a:lnSpc>
              <a:spcBef>
                <a:spcPts val="0"/>
              </a:spcBef>
              <a:tabLst>
                <a:tab pos="527685" algn="l"/>
              </a:tabLst>
            </a:pPr>
            <a:r>
              <a:rPr lang="en-US" sz="2000" dirty="0">
                <a:latin typeface="Century Gothic" panose="020B0502020202020204" pitchFamily="34" charset="0"/>
                <a:ea typeface="Calibri" panose="020F0502020204030204" pitchFamily="34" charset="0"/>
              </a:rPr>
              <a:t>Dates, times, and registration forthcoming</a:t>
            </a:r>
          </a:p>
        </p:txBody>
      </p:sp>
    </p:spTree>
    <p:extLst>
      <p:ext uri="{BB962C8B-B14F-4D97-AF65-F5344CB8AC3E}">
        <p14:creationId xmlns:p14="http://schemas.microsoft.com/office/powerpoint/2010/main" val="13922305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934CA2C-BE37-70AB-12BD-4C58E6AE6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Values-based Performance Management</a:t>
            </a:r>
          </a:p>
        </p:txBody>
      </p:sp>
      <p:sp>
        <p:nvSpPr>
          <p:cNvPr id="2" name="object 8">
            <a:extLst>
              <a:ext uri="{FF2B5EF4-FFF2-40B4-BE49-F238E27FC236}">
                <a16:creationId xmlns:a16="http://schemas.microsoft.com/office/drawing/2014/main" id="{D0E52B27-1C9F-C293-172A-1BD1A0D36AC5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585788" y="1389063"/>
            <a:ext cx="11123612" cy="14230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1" indent="0">
              <a:lnSpc>
                <a:spcPct val="100000"/>
              </a:lnSpc>
              <a:spcBef>
                <a:spcPts val="5"/>
              </a:spcBef>
              <a:buNone/>
              <a:tabLst>
                <a:tab pos="527685" algn="l"/>
              </a:tabLst>
            </a:pPr>
            <a:r>
              <a:rPr lang="en-US" sz="2400" b="1" dirty="0">
                <a:solidFill>
                  <a:schemeClr val="accent1"/>
                </a:solidFill>
                <a:latin typeface="Inter Medium" panose="02000603000000020004" pitchFamily="50" charset="0"/>
                <a:ea typeface="Inter Medium" panose="02000603000000020004" pitchFamily="50" charset="0"/>
                <a:cs typeface="Inter Medium" panose="02000603000000020004" pitchFamily="50" charset="0"/>
              </a:rPr>
              <a:t>Core Value 2: Belonging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Initiative 3.1: Diversity, equity, and inclusion (DEI) professional development programs.</a:t>
            </a:r>
          </a:p>
          <a:p>
            <a:pPr marL="12701" indent="0">
              <a:lnSpc>
                <a:spcPct val="100000"/>
              </a:lnSpc>
              <a:spcBef>
                <a:spcPts val="5"/>
              </a:spcBef>
              <a:buNone/>
              <a:tabLst>
                <a:tab pos="527685" algn="l"/>
              </a:tabLst>
            </a:pPr>
            <a:endParaRPr lang="en-US" sz="1200" b="1" dirty="0">
              <a:solidFill>
                <a:schemeClr val="accent1"/>
              </a:solidFill>
              <a:latin typeface="Inter Medium" panose="02000603000000020004" pitchFamily="50" charset="0"/>
              <a:ea typeface="Inter Medium" panose="02000603000000020004" pitchFamily="50" charset="0"/>
              <a:cs typeface="Inter Medium" panose="02000603000000020004" pitchFamily="50" charset="0"/>
            </a:endParaRPr>
          </a:p>
          <a:p>
            <a:pPr marL="12701" indent="0">
              <a:lnSpc>
                <a:spcPct val="100000"/>
              </a:lnSpc>
              <a:spcBef>
                <a:spcPts val="5"/>
              </a:spcBef>
              <a:buNone/>
              <a:tabLst>
                <a:tab pos="527685" algn="l"/>
              </a:tabLst>
            </a:pPr>
            <a:endParaRPr lang="en-US" sz="1200" dirty="0">
              <a:latin typeface="Calibri" panose="020F0502020204030204" pitchFamily="34" charset="0"/>
              <a:ea typeface="Inter Medium" panose="02000603000000020004" pitchFamily="50" charset="0"/>
              <a:cs typeface="Calibri" panose="020F0502020204030204" pitchFamily="34" charset="0"/>
            </a:endParaRPr>
          </a:p>
          <a:p>
            <a:pPr marL="12701" indent="0">
              <a:lnSpc>
                <a:spcPct val="100000"/>
              </a:lnSpc>
              <a:spcBef>
                <a:spcPts val="5"/>
              </a:spcBef>
              <a:buNone/>
              <a:tabLst>
                <a:tab pos="527685" algn="l"/>
              </a:tabLst>
            </a:pPr>
            <a:endParaRPr lang="en-US" sz="2200" dirty="0">
              <a:latin typeface="Calibri" panose="020F0502020204030204" pitchFamily="34" charset="0"/>
              <a:ea typeface="Inter Medium" panose="02000603000000020004" pitchFamily="50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92A78F-F6A6-47D6-8B85-AD993EA605F2}"/>
              </a:ext>
            </a:extLst>
          </p:cNvPr>
          <p:cNvSpPr txBox="1"/>
          <p:nvPr/>
        </p:nvSpPr>
        <p:spPr>
          <a:xfrm>
            <a:off x="959873" y="2581509"/>
            <a:ext cx="4474464" cy="34163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2701" indent="0">
              <a:lnSpc>
                <a:spcPct val="100000"/>
              </a:lnSpc>
              <a:spcBef>
                <a:spcPts val="5"/>
              </a:spcBef>
              <a:buNone/>
              <a:tabLst>
                <a:tab pos="527685" algn="l"/>
              </a:tabLst>
            </a:pPr>
            <a:r>
              <a:rPr lang="en-US" b="1" dirty="0">
                <a:latin typeface="Century Gothic" panose="020B0502020202020204" pitchFamily="34" charset="0"/>
                <a:ea typeface="Inter Medium" panose="02000603000000020004" pitchFamily="50" charset="0"/>
                <a:cs typeface="Calibri" panose="020F0502020204030204" pitchFamily="34" charset="0"/>
              </a:rPr>
              <a:t>Tier One</a:t>
            </a:r>
          </a:p>
          <a:p>
            <a:pPr marL="298451" indent="-285750">
              <a:lnSpc>
                <a:spcPct val="100000"/>
              </a:lnSpc>
              <a:spcBef>
                <a:spcPts val="5"/>
              </a:spcBef>
              <a:buFont typeface="Arial" panose="020B0604020202020204" pitchFamily="34" charset="0"/>
              <a:buChar char="•"/>
              <a:tabLst>
                <a:tab pos="527685" algn="l"/>
              </a:tabLst>
            </a:pPr>
            <a:r>
              <a:rPr lang="en-US" dirty="0">
                <a:latin typeface="Century Gothic" panose="020B0502020202020204" pitchFamily="34" charset="0"/>
                <a:ea typeface="Inter Medium" panose="02000603000000020004" pitchFamily="50" charset="0"/>
                <a:cs typeface="Calibri" panose="020F0502020204030204" pitchFamily="34" charset="0"/>
              </a:rPr>
              <a:t>Required for all new (and continuing) employees</a:t>
            </a:r>
          </a:p>
          <a:p>
            <a:pPr marL="355601" indent="-342900">
              <a:lnSpc>
                <a:spcPct val="100000"/>
              </a:lnSpc>
              <a:spcBef>
                <a:spcPts val="5"/>
              </a:spcBef>
              <a:buFont typeface="Arial" panose="020B0604020202020204" pitchFamily="34" charset="0"/>
              <a:buChar char="•"/>
              <a:tabLst>
                <a:tab pos="527685" algn="l"/>
              </a:tabLst>
            </a:pPr>
            <a:r>
              <a:rPr lang="en-US" dirty="0">
                <a:latin typeface="Century Gothic" panose="020B0502020202020204" pitchFamily="34" charset="0"/>
                <a:ea typeface="Inter Medium" panose="02000603000000020004" pitchFamily="50" charset="0"/>
                <a:cs typeface="Calibri" panose="020F0502020204030204" pitchFamily="34" charset="0"/>
              </a:rPr>
              <a:t>DEI for the Workplace (Get Inclusive) – online training</a:t>
            </a:r>
          </a:p>
          <a:p>
            <a:pPr marL="355601" indent="-342900">
              <a:lnSpc>
                <a:spcPct val="100000"/>
              </a:lnSpc>
              <a:spcBef>
                <a:spcPts val="5"/>
              </a:spcBef>
              <a:buFont typeface="Arial" panose="020B0604020202020204" pitchFamily="34" charset="0"/>
              <a:buChar char="•"/>
              <a:tabLst>
                <a:tab pos="527685" algn="l"/>
              </a:tabLst>
            </a:pPr>
            <a:r>
              <a:rPr lang="en-US" dirty="0">
                <a:latin typeface="Century Gothic" panose="020B0502020202020204" pitchFamily="34" charset="0"/>
                <a:ea typeface="Inter Medium" panose="02000603000000020004" pitchFamily="50" charset="0"/>
                <a:cs typeface="Calibri" panose="020F0502020204030204" pitchFamily="34" charset="0"/>
              </a:rPr>
              <a:t>Four modules</a:t>
            </a:r>
          </a:p>
          <a:p>
            <a:pPr marL="812801" lvl="1" indent="-342900">
              <a:spcBef>
                <a:spcPts val="5"/>
              </a:spcBef>
              <a:buFont typeface="Arial" panose="020B0604020202020204" pitchFamily="34" charset="0"/>
              <a:buChar char="•"/>
              <a:tabLst>
                <a:tab pos="527685" algn="l"/>
              </a:tabLst>
            </a:pPr>
            <a:r>
              <a:rPr lang="en-US" dirty="0">
                <a:latin typeface="Century Gothic" panose="020B0502020202020204" pitchFamily="34" charset="0"/>
                <a:ea typeface="Inter Medium" panose="02000603000000020004" pitchFamily="50" charset="0"/>
                <a:cs typeface="Calibri" panose="020F0502020204030204" pitchFamily="34" charset="0"/>
              </a:rPr>
              <a:t>Foundations</a:t>
            </a:r>
          </a:p>
          <a:p>
            <a:pPr marL="812801" lvl="1" indent="-342900">
              <a:spcBef>
                <a:spcPts val="5"/>
              </a:spcBef>
              <a:buFont typeface="Arial" panose="020B0604020202020204" pitchFamily="34" charset="0"/>
              <a:buChar char="•"/>
              <a:tabLst>
                <a:tab pos="527685" algn="l"/>
              </a:tabLst>
            </a:pPr>
            <a:r>
              <a:rPr lang="en-US" dirty="0">
                <a:latin typeface="Century Gothic" panose="020B0502020202020204" pitchFamily="34" charset="0"/>
                <a:ea typeface="Inter Medium" panose="02000603000000020004" pitchFamily="50" charset="0"/>
                <a:cs typeface="Calibri" panose="020F0502020204030204" pitchFamily="34" charset="0"/>
              </a:rPr>
              <a:t>Inclusive Hiring</a:t>
            </a:r>
          </a:p>
          <a:p>
            <a:pPr marL="812801" lvl="1" indent="-342900">
              <a:spcBef>
                <a:spcPts val="5"/>
              </a:spcBef>
              <a:buFont typeface="Arial" panose="020B0604020202020204" pitchFamily="34" charset="0"/>
              <a:buChar char="•"/>
              <a:tabLst>
                <a:tab pos="527685" algn="l"/>
              </a:tabLst>
            </a:pPr>
            <a:r>
              <a:rPr lang="en-US" dirty="0">
                <a:latin typeface="Century Gothic" panose="020B0502020202020204" pitchFamily="34" charset="0"/>
                <a:ea typeface="Inter Medium" panose="02000603000000020004" pitchFamily="50" charset="0"/>
                <a:cs typeface="Calibri" panose="020F0502020204030204" pitchFamily="34" charset="0"/>
              </a:rPr>
              <a:t>Microaggressions in the Workplace</a:t>
            </a:r>
          </a:p>
          <a:p>
            <a:pPr marL="812801" lvl="1" indent="-342900">
              <a:spcBef>
                <a:spcPts val="5"/>
              </a:spcBef>
              <a:buFont typeface="Arial" panose="020B0604020202020204" pitchFamily="34" charset="0"/>
              <a:buChar char="•"/>
              <a:tabLst>
                <a:tab pos="527685" algn="l"/>
              </a:tabLst>
            </a:pPr>
            <a:r>
              <a:rPr lang="en-US" dirty="0">
                <a:latin typeface="Century Gothic" panose="020B0502020202020204" pitchFamily="34" charset="0"/>
                <a:ea typeface="Inter Medium" panose="02000603000000020004" pitchFamily="50" charset="0"/>
                <a:cs typeface="Calibri" panose="020F0502020204030204" pitchFamily="34" charset="0"/>
              </a:rPr>
              <a:t>Unconscious Bias in the Workplace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773C74-3270-454D-AF7C-208FADA1EA20}"/>
              </a:ext>
            </a:extLst>
          </p:cNvPr>
          <p:cNvSpPr txBox="1"/>
          <p:nvPr/>
        </p:nvSpPr>
        <p:spPr>
          <a:xfrm>
            <a:off x="6213002" y="2581509"/>
            <a:ext cx="4619590" cy="34163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2701" indent="0">
              <a:lnSpc>
                <a:spcPct val="100000"/>
              </a:lnSpc>
              <a:spcBef>
                <a:spcPts val="5"/>
              </a:spcBef>
              <a:buNone/>
              <a:tabLst>
                <a:tab pos="527685" algn="l"/>
              </a:tabLst>
            </a:pPr>
            <a:r>
              <a:rPr lang="en-US" b="1" dirty="0">
                <a:latin typeface="Century Gothic" panose="020B0502020202020204" pitchFamily="34" charset="0"/>
                <a:ea typeface="Inter Medium" panose="02000603000000020004" pitchFamily="50" charset="0"/>
                <a:cs typeface="Calibri" panose="020F0502020204030204" pitchFamily="34" charset="0"/>
              </a:rPr>
              <a:t>Tier Two</a:t>
            </a:r>
          </a:p>
          <a:p>
            <a:pPr marL="298451" indent="-285750">
              <a:lnSpc>
                <a:spcPct val="100000"/>
              </a:lnSpc>
              <a:spcBef>
                <a:spcPts val="5"/>
              </a:spcBef>
              <a:buFont typeface="Arial" panose="020B0604020202020204" pitchFamily="34" charset="0"/>
              <a:buChar char="•"/>
              <a:tabLst>
                <a:tab pos="527685" algn="l"/>
              </a:tabLst>
            </a:pPr>
            <a:r>
              <a:rPr lang="en-US" dirty="0">
                <a:latin typeface="Century Gothic" panose="020B0502020202020204" pitchFamily="34" charset="0"/>
                <a:ea typeface="Inter Medium" panose="02000603000000020004" pitchFamily="50" charset="0"/>
                <a:cs typeface="Calibri" panose="020F0502020204030204" pitchFamily="34" charset="0"/>
              </a:rPr>
              <a:t>Extended sessions to deepen knowledge and commitment</a:t>
            </a:r>
          </a:p>
          <a:p>
            <a:pPr marL="298451" indent="-285750">
              <a:lnSpc>
                <a:spcPct val="100000"/>
              </a:lnSpc>
              <a:spcBef>
                <a:spcPts val="5"/>
              </a:spcBef>
              <a:buFont typeface="Arial" panose="020B0604020202020204" pitchFamily="34" charset="0"/>
              <a:buChar char="•"/>
              <a:tabLst>
                <a:tab pos="527685" algn="l"/>
              </a:tabLst>
            </a:pPr>
            <a:r>
              <a:rPr lang="en-US" dirty="0">
                <a:latin typeface="Century Gothic" panose="020B0502020202020204" pitchFamily="34" charset="0"/>
                <a:ea typeface="Inter Medium" panose="02000603000000020004" pitchFamily="50" charset="0"/>
                <a:cs typeface="Calibri" panose="020F0502020204030204" pitchFamily="34" charset="0"/>
              </a:rPr>
              <a:t>Sessions include</a:t>
            </a:r>
          </a:p>
          <a:p>
            <a:pPr marL="755651" lvl="1" indent="-285750">
              <a:spcBef>
                <a:spcPts val="5"/>
              </a:spcBef>
              <a:buFont typeface="Arial" panose="020B0604020202020204" pitchFamily="34" charset="0"/>
              <a:buChar char="•"/>
              <a:tabLst>
                <a:tab pos="527685" algn="l"/>
              </a:tabLst>
            </a:pPr>
            <a:r>
              <a:rPr lang="en-US" dirty="0">
                <a:latin typeface="Century Gothic" panose="020B0502020202020204" pitchFamily="34" charset="0"/>
                <a:ea typeface="Inter Medium" panose="02000603000000020004" pitchFamily="50" charset="0"/>
                <a:cs typeface="Calibri" panose="020F0502020204030204" pitchFamily="34" charset="0"/>
              </a:rPr>
              <a:t>New Faculty Orientation</a:t>
            </a:r>
          </a:p>
          <a:p>
            <a:pPr marL="755651" lvl="1" indent="-285750">
              <a:spcBef>
                <a:spcPts val="5"/>
              </a:spcBef>
              <a:buFont typeface="Arial" panose="020B0604020202020204" pitchFamily="34" charset="0"/>
              <a:buChar char="•"/>
              <a:tabLst>
                <a:tab pos="527685" algn="l"/>
              </a:tabLst>
            </a:pPr>
            <a:r>
              <a:rPr lang="en-US" dirty="0">
                <a:latin typeface="Century Gothic" panose="020B0502020202020204" pitchFamily="34" charset="0"/>
                <a:ea typeface="Inter Medium" panose="02000603000000020004" pitchFamily="50" charset="0"/>
                <a:cs typeface="Calibri" panose="020F0502020204030204" pitchFamily="34" charset="0"/>
              </a:rPr>
              <a:t>Equity in Faculty Evaluation</a:t>
            </a:r>
          </a:p>
          <a:p>
            <a:pPr marL="755651" lvl="1" indent="-285750">
              <a:spcBef>
                <a:spcPts val="5"/>
              </a:spcBef>
              <a:buFont typeface="Arial" panose="020B0604020202020204" pitchFamily="34" charset="0"/>
              <a:buChar char="•"/>
              <a:tabLst>
                <a:tab pos="527685" algn="l"/>
              </a:tabLst>
            </a:pPr>
            <a:r>
              <a:rPr lang="en-US" dirty="0">
                <a:latin typeface="Century Gothic" panose="020B0502020202020204" pitchFamily="34" charset="0"/>
                <a:ea typeface="Inter Medium" panose="02000603000000020004" pitchFamily="50" charset="0"/>
                <a:cs typeface="Calibri" panose="020F0502020204030204" pitchFamily="34" charset="0"/>
              </a:rPr>
              <a:t>Anti-racist Culturally Responsive Teaching</a:t>
            </a:r>
          </a:p>
          <a:p>
            <a:pPr marL="755651" lvl="1" indent="-285750">
              <a:spcBef>
                <a:spcPts val="5"/>
              </a:spcBef>
              <a:buFont typeface="Arial" panose="020B0604020202020204" pitchFamily="34" charset="0"/>
              <a:buChar char="•"/>
              <a:tabLst>
                <a:tab pos="527685" algn="l"/>
              </a:tabLst>
            </a:pPr>
            <a:r>
              <a:rPr lang="en-US" dirty="0">
                <a:latin typeface="Century Gothic" panose="020B0502020202020204" pitchFamily="34" charset="0"/>
                <a:ea typeface="Inter Medium" panose="02000603000000020004" pitchFamily="50" charset="0"/>
                <a:cs typeface="Calibri" panose="020F0502020204030204" pitchFamily="34" charset="0"/>
              </a:rPr>
              <a:t>Living Social Justice</a:t>
            </a:r>
          </a:p>
          <a:p>
            <a:pPr marL="755651" lvl="1" indent="-285750">
              <a:spcBef>
                <a:spcPts val="5"/>
              </a:spcBef>
              <a:buFont typeface="Arial" panose="020B0604020202020204" pitchFamily="34" charset="0"/>
              <a:buChar char="•"/>
              <a:tabLst>
                <a:tab pos="527685" algn="l"/>
              </a:tabLst>
            </a:pPr>
            <a:r>
              <a:rPr lang="en-US" dirty="0">
                <a:latin typeface="Century Gothic" panose="020B0502020202020204" pitchFamily="34" charset="0"/>
                <a:ea typeface="Inter Medium" panose="02000603000000020004" pitchFamily="50" charset="0"/>
                <a:cs typeface="Calibri" panose="020F0502020204030204" pitchFamily="34" charset="0"/>
              </a:rPr>
              <a:t>Leadership for Collaborative Practice</a:t>
            </a:r>
          </a:p>
          <a:p>
            <a:pPr marL="755651" lvl="1" indent="-285750">
              <a:spcBef>
                <a:spcPts val="5"/>
              </a:spcBef>
              <a:buFont typeface="Arial" panose="020B0604020202020204" pitchFamily="34" charset="0"/>
              <a:buChar char="•"/>
              <a:tabLst>
                <a:tab pos="527685" algn="l"/>
              </a:tabLst>
            </a:pPr>
            <a:r>
              <a:rPr lang="en-US" dirty="0">
                <a:latin typeface="Century Gothic" panose="020B0502020202020204" pitchFamily="34" charset="0"/>
                <a:ea typeface="Inter Medium" panose="02000603000000020004" pitchFamily="50" charset="0"/>
                <a:cs typeface="Calibri" panose="020F0502020204030204" pitchFamily="34" charset="0"/>
              </a:rPr>
              <a:t>Anti-racist Emotional Intelligence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743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3C14CB-39B8-9353-C47A-8E66171954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4171" y="1468120"/>
            <a:ext cx="11123658" cy="4378959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600" b="1" dirty="0">
                <a:solidFill>
                  <a:srgbClr val="A30F3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Unifying Value: Student Success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Goal 1: Develop clear pathways into and through the university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600" b="1" dirty="0">
                <a:solidFill>
                  <a:srgbClr val="A30F3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Core Value: Belonging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Goal 2: Become a Hispanic Serving Institution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600" b="1" dirty="0">
              <a:solidFill>
                <a:srgbClr val="A30F3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Increase new freshman and transfer student enrollment and </a:t>
            </a:r>
            <a:r>
              <a:rPr lang="en-US" sz="2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retention.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Develop clear pathways into and through the university: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Increase College in the High School participation.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Revise pedagogy and curriculum to take down barriers to success.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Become a Hispanic Serving Institution.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Use data to inform recruitment and retention practices to be intentional and strategic about growing our enrollment.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Integrate our marketing and branding with our recruitment.</a:t>
            </a:r>
            <a:endParaRPr lang="en-US" sz="26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34CA2C-BE37-70AB-12BD-4C58E6AE6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Values-based </a:t>
            </a:r>
            <a:r>
              <a:rPr lang="en-US" dirty="0">
                <a:solidFill>
                  <a:srgbClr val="A30F32"/>
                </a:solidFill>
              </a:rPr>
              <a:t>Enrollment Management</a:t>
            </a:r>
          </a:p>
        </p:txBody>
      </p:sp>
    </p:spTree>
    <p:extLst>
      <p:ext uri="{BB962C8B-B14F-4D97-AF65-F5344CB8AC3E}">
        <p14:creationId xmlns:p14="http://schemas.microsoft.com/office/powerpoint/2010/main" val="3825932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934CA2C-BE37-70AB-12BD-4C58E6AE6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Wildcats Do Great Things</a:t>
            </a:r>
          </a:p>
        </p:txBody>
      </p:sp>
      <p:pic>
        <p:nvPicPr>
          <p:cNvPr id="6" name="Picture 4" descr="Andy Parks receives the Reginald Wilson Diversity Leadership Award on Saturday, April 15, 2023.">
            <a:extLst>
              <a:ext uri="{FF2B5EF4-FFF2-40B4-BE49-F238E27FC236}">
                <a16:creationId xmlns:a16="http://schemas.microsoft.com/office/drawing/2014/main" id="{2FEF75E0-2415-BA23-FD78-F353AFC5E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118" y="1637738"/>
            <a:ext cx="4882010" cy="273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CE87204F-8C4B-4773-47BD-E67F38B5E661}"/>
              </a:ext>
            </a:extLst>
          </p:cNvPr>
          <p:cNvSpPr txBox="1">
            <a:spLocks/>
          </p:cNvSpPr>
          <p:nvPr/>
        </p:nvSpPr>
        <p:spPr>
          <a:xfrm>
            <a:off x="1965961" y="4750450"/>
            <a:ext cx="3523002" cy="83190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00" baseline="0">
                <a:solidFill>
                  <a:schemeClr val="tx1"/>
                </a:solidFill>
                <a:latin typeface="Inter V Black" panose="02000503000000020004" pitchFamily="2" charset="0"/>
                <a:ea typeface="Inter V Black" panose="02000503000000020004" pitchFamily="2" charset="0"/>
                <a:cs typeface="Inter V Black" panose="02000503000000020004" pitchFamily="2" charset="0"/>
              </a:defRPr>
            </a:lvl1pPr>
          </a:lstStyle>
          <a:p>
            <a:pPr algn="ctr"/>
            <a:r>
              <a:rPr lang="en-US" sz="1800" dirty="0">
                <a:latin typeface="+mn-lt"/>
              </a:rPr>
              <a:t>CWU’s Andy Parks Earns Prestigious Lifetime Achievement Award for Diversity Impact</a:t>
            </a:r>
            <a:endParaRPr lang="en-US" sz="1800" dirty="0">
              <a:latin typeface="+mn-lt"/>
              <a:ea typeface="Inter" panose="02000503000000020004" pitchFamily="50" charset="0"/>
              <a:cs typeface="Inter" panose="02000503000000020004" pitchFamily="50" charset="0"/>
            </a:endParaRPr>
          </a:p>
        </p:txBody>
      </p:sp>
      <p:pic>
        <p:nvPicPr>
          <p:cNvPr id="5" name="Picture 2" descr="Intentional Endowments Network">
            <a:extLst>
              <a:ext uri="{FF2B5EF4-FFF2-40B4-BE49-F238E27FC236}">
                <a16:creationId xmlns:a16="http://schemas.microsoft.com/office/drawing/2014/main" id="{F17612B6-F06A-B9B6-A7B9-F0341262A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080" y="1225787"/>
            <a:ext cx="3296920" cy="319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39274A84-DCD4-A53E-E601-3051FC11B7C7}"/>
              </a:ext>
            </a:extLst>
          </p:cNvPr>
          <p:cNvSpPr txBox="1">
            <a:spLocks/>
          </p:cNvSpPr>
          <p:nvPr/>
        </p:nvSpPr>
        <p:spPr>
          <a:xfrm>
            <a:off x="8111125" y="4665482"/>
            <a:ext cx="2447948" cy="1001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00" baseline="0">
                <a:solidFill>
                  <a:schemeClr val="tx1"/>
                </a:solidFill>
                <a:latin typeface="Inter V Black" panose="02000503000000020004" pitchFamily="2" charset="0"/>
                <a:ea typeface="Inter V Black" panose="02000503000000020004" pitchFamily="2" charset="0"/>
                <a:cs typeface="Inter V Black" panose="02000503000000020004" pitchFamily="2" charset="0"/>
              </a:defRPr>
            </a:lvl1pPr>
          </a:lstStyle>
          <a:p>
            <a:pPr algn="ctr"/>
            <a:r>
              <a:rPr lang="en-US" sz="1800" dirty="0">
                <a:latin typeface="+mn-lt"/>
              </a:rPr>
              <a:t>CWU Students Win the 2023 IEN Corporate Engagement Challenge</a:t>
            </a:r>
          </a:p>
        </p:txBody>
      </p:sp>
    </p:spTree>
    <p:extLst>
      <p:ext uri="{BB962C8B-B14F-4D97-AF65-F5344CB8AC3E}">
        <p14:creationId xmlns:p14="http://schemas.microsoft.com/office/powerpoint/2010/main" val="30268285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934CA2C-BE37-70AB-12BD-4C58E6AE6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High School Graduates</a:t>
            </a:r>
          </a:p>
        </p:txBody>
      </p:sp>
      <p:pic>
        <p:nvPicPr>
          <p:cNvPr id="35" name="Content Placeholder 34" descr="A graph showing the growth of a high school graduate&#10;&#10;Description automatically generated">
            <a:extLst>
              <a:ext uri="{FF2B5EF4-FFF2-40B4-BE49-F238E27FC236}">
                <a16:creationId xmlns:a16="http://schemas.microsoft.com/office/drawing/2014/main" id="{FF9C636F-481F-6757-4612-73C7923AF0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1277446"/>
            <a:ext cx="9301480" cy="5222898"/>
          </a:xfrm>
        </p:spPr>
      </p:pic>
    </p:spTree>
    <p:extLst>
      <p:ext uri="{BB962C8B-B14F-4D97-AF65-F5344CB8AC3E}">
        <p14:creationId xmlns:p14="http://schemas.microsoft.com/office/powerpoint/2010/main" val="31283323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1851660" y="4655820"/>
            <a:ext cx="9398635" cy="0"/>
          </a:xfrm>
          <a:custGeom>
            <a:avLst/>
            <a:gdLst/>
            <a:ahLst/>
            <a:cxnLst/>
            <a:rect l="l" t="t" r="r" b="b"/>
            <a:pathLst>
              <a:path w="9398635">
                <a:moveTo>
                  <a:pt x="0" y="0"/>
                </a:moveTo>
                <a:lnTo>
                  <a:pt x="9398508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51660" y="4247388"/>
            <a:ext cx="9398635" cy="0"/>
          </a:xfrm>
          <a:custGeom>
            <a:avLst/>
            <a:gdLst/>
            <a:ahLst/>
            <a:cxnLst/>
            <a:rect l="l" t="t" r="r" b="b"/>
            <a:pathLst>
              <a:path w="9398635">
                <a:moveTo>
                  <a:pt x="0" y="0"/>
                </a:moveTo>
                <a:lnTo>
                  <a:pt x="9398508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51660" y="3837432"/>
            <a:ext cx="9398635" cy="0"/>
          </a:xfrm>
          <a:custGeom>
            <a:avLst/>
            <a:gdLst/>
            <a:ahLst/>
            <a:cxnLst/>
            <a:rect l="l" t="t" r="r" b="b"/>
            <a:pathLst>
              <a:path w="9398635">
                <a:moveTo>
                  <a:pt x="0" y="0"/>
                </a:moveTo>
                <a:lnTo>
                  <a:pt x="9398508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51660" y="3429000"/>
            <a:ext cx="9398635" cy="0"/>
          </a:xfrm>
          <a:custGeom>
            <a:avLst/>
            <a:gdLst/>
            <a:ahLst/>
            <a:cxnLst/>
            <a:rect l="l" t="t" r="r" b="b"/>
            <a:pathLst>
              <a:path w="9398635">
                <a:moveTo>
                  <a:pt x="0" y="0"/>
                </a:moveTo>
                <a:lnTo>
                  <a:pt x="9398508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51660" y="3020567"/>
            <a:ext cx="9398635" cy="0"/>
          </a:xfrm>
          <a:custGeom>
            <a:avLst/>
            <a:gdLst/>
            <a:ahLst/>
            <a:cxnLst/>
            <a:rect l="l" t="t" r="r" b="b"/>
            <a:pathLst>
              <a:path w="9398635">
                <a:moveTo>
                  <a:pt x="0" y="0"/>
                </a:moveTo>
                <a:lnTo>
                  <a:pt x="9398508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51660" y="2610611"/>
            <a:ext cx="9398635" cy="0"/>
          </a:xfrm>
          <a:custGeom>
            <a:avLst/>
            <a:gdLst/>
            <a:ahLst/>
            <a:cxnLst/>
            <a:rect l="l" t="t" r="r" b="b"/>
            <a:pathLst>
              <a:path w="9398635">
                <a:moveTo>
                  <a:pt x="0" y="0"/>
                </a:moveTo>
                <a:lnTo>
                  <a:pt x="9398508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51660" y="2202179"/>
            <a:ext cx="9398635" cy="0"/>
          </a:xfrm>
          <a:custGeom>
            <a:avLst/>
            <a:gdLst/>
            <a:ahLst/>
            <a:cxnLst/>
            <a:rect l="l" t="t" r="r" b="b"/>
            <a:pathLst>
              <a:path w="9398635">
                <a:moveTo>
                  <a:pt x="0" y="0"/>
                </a:moveTo>
                <a:lnTo>
                  <a:pt x="9398508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51660" y="5064252"/>
            <a:ext cx="9398635" cy="0"/>
          </a:xfrm>
          <a:custGeom>
            <a:avLst/>
            <a:gdLst/>
            <a:ahLst/>
            <a:cxnLst/>
            <a:rect l="l" t="t" r="r" b="b"/>
            <a:pathLst>
              <a:path w="9398635">
                <a:moveTo>
                  <a:pt x="0" y="0"/>
                </a:moveTo>
                <a:lnTo>
                  <a:pt x="9398508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868156" y="2990088"/>
            <a:ext cx="128270" cy="35560"/>
          </a:xfrm>
          <a:custGeom>
            <a:avLst/>
            <a:gdLst/>
            <a:ahLst/>
            <a:cxnLst/>
            <a:rect l="l" t="t" r="r" b="b"/>
            <a:pathLst>
              <a:path w="128270" h="35560">
                <a:moveTo>
                  <a:pt x="0" y="0"/>
                </a:moveTo>
                <a:lnTo>
                  <a:pt x="128016" y="35051"/>
                </a:lnTo>
              </a:path>
            </a:pathLst>
          </a:custGeom>
          <a:ln w="79374">
            <a:solidFill>
              <a:srgbClr val="8000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383268" y="2805683"/>
            <a:ext cx="386080" cy="128270"/>
          </a:xfrm>
          <a:custGeom>
            <a:avLst/>
            <a:gdLst/>
            <a:ahLst/>
            <a:cxnLst/>
            <a:rect l="l" t="t" r="r" b="b"/>
            <a:pathLst>
              <a:path w="386079" h="128269">
                <a:moveTo>
                  <a:pt x="0" y="0"/>
                </a:moveTo>
                <a:lnTo>
                  <a:pt x="128015" y="56387"/>
                </a:lnTo>
                <a:lnTo>
                  <a:pt x="257555" y="64007"/>
                </a:lnTo>
                <a:lnTo>
                  <a:pt x="385572" y="128015"/>
                </a:lnTo>
              </a:path>
            </a:pathLst>
          </a:custGeom>
          <a:ln w="79375">
            <a:solidFill>
              <a:srgbClr val="8000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9858692" y="2633408"/>
            <a:ext cx="1365885" cy="570230"/>
            <a:chOff x="9858692" y="2633408"/>
            <a:chExt cx="1365885" cy="570230"/>
          </a:xfrm>
        </p:grpSpPr>
        <p:sp>
          <p:nvSpPr>
            <p:cNvPr id="17" name="object 17"/>
            <p:cNvSpPr/>
            <p:nvPr/>
          </p:nvSpPr>
          <p:spPr>
            <a:xfrm>
              <a:off x="9898380" y="2673095"/>
              <a:ext cx="1028700" cy="471170"/>
            </a:xfrm>
            <a:custGeom>
              <a:avLst/>
              <a:gdLst/>
              <a:ahLst/>
              <a:cxnLst/>
              <a:rect l="l" t="t" r="r" b="b"/>
              <a:pathLst>
                <a:path w="1028700" h="471169">
                  <a:moveTo>
                    <a:pt x="0" y="149351"/>
                  </a:moveTo>
                  <a:lnTo>
                    <a:pt x="128016" y="173736"/>
                  </a:lnTo>
                </a:path>
                <a:path w="1028700" h="471169">
                  <a:moveTo>
                    <a:pt x="128016" y="173736"/>
                  </a:moveTo>
                  <a:lnTo>
                    <a:pt x="257555" y="73151"/>
                  </a:lnTo>
                  <a:lnTo>
                    <a:pt x="385572" y="24383"/>
                  </a:lnTo>
                  <a:lnTo>
                    <a:pt x="513588" y="13715"/>
                  </a:lnTo>
                  <a:lnTo>
                    <a:pt x="643127" y="0"/>
                  </a:lnTo>
                </a:path>
                <a:path w="1028700" h="471169">
                  <a:moveTo>
                    <a:pt x="643127" y="0"/>
                  </a:moveTo>
                  <a:lnTo>
                    <a:pt x="771144" y="112775"/>
                  </a:lnTo>
                  <a:lnTo>
                    <a:pt x="900684" y="303275"/>
                  </a:lnTo>
                  <a:lnTo>
                    <a:pt x="1028700" y="470915"/>
                  </a:lnTo>
                </a:path>
              </a:pathLst>
            </a:custGeom>
            <a:ln w="79375">
              <a:solidFill>
                <a:srgbClr val="8000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927080" y="3144011"/>
              <a:ext cx="129539" cy="20320"/>
            </a:xfrm>
            <a:custGeom>
              <a:avLst/>
              <a:gdLst/>
              <a:ahLst/>
              <a:cxnLst/>
              <a:rect l="l" t="t" r="r" b="b"/>
              <a:pathLst>
                <a:path w="129540" h="20319">
                  <a:moveTo>
                    <a:pt x="0" y="0"/>
                  </a:moveTo>
                  <a:lnTo>
                    <a:pt x="129540" y="19812"/>
                  </a:lnTo>
                </a:path>
              </a:pathLst>
            </a:custGeom>
            <a:ln w="79374">
              <a:solidFill>
                <a:srgbClr val="FF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056620" y="3142487"/>
              <a:ext cx="128270" cy="21590"/>
            </a:xfrm>
            <a:custGeom>
              <a:avLst/>
              <a:gdLst/>
              <a:ahLst/>
              <a:cxnLst/>
              <a:rect l="l" t="t" r="r" b="b"/>
              <a:pathLst>
                <a:path w="128270" h="21589">
                  <a:moveTo>
                    <a:pt x="0" y="21336"/>
                  </a:moveTo>
                  <a:lnTo>
                    <a:pt x="128015" y="0"/>
                  </a:lnTo>
                </a:path>
              </a:pathLst>
            </a:custGeom>
            <a:ln w="793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/>
          <p:nvPr/>
        </p:nvSpPr>
        <p:spPr>
          <a:xfrm>
            <a:off x="1915667" y="2990088"/>
            <a:ext cx="6952615" cy="1813560"/>
          </a:xfrm>
          <a:custGeom>
            <a:avLst/>
            <a:gdLst/>
            <a:ahLst/>
            <a:cxnLst/>
            <a:rect l="l" t="t" r="r" b="b"/>
            <a:pathLst>
              <a:path w="6952615" h="1813560">
                <a:moveTo>
                  <a:pt x="0" y="1813560"/>
                </a:moveTo>
                <a:lnTo>
                  <a:pt x="128015" y="1801368"/>
                </a:lnTo>
                <a:lnTo>
                  <a:pt x="257556" y="1781556"/>
                </a:lnTo>
                <a:lnTo>
                  <a:pt x="385571" y="1737360"/>
                </a:lnTo>
                <a:lnTo>
                  <a:pt x="515112" y="1734312"/>
                </a:lnTo>
                <a:lnTo>
                  <a:pt x="643127" y="1706880"/>
                </a:lnTo>
                <a:lnTo>
                  <a:pt x="772668" y="1664208"/>
                </a:lnTo>
                <a:lnTo>
                  <a:pt x="900683" y="1613916"/>
                </a:lnTo>
                <a:lnTo>
                  <a:pt x="1030224" y="1620012"/>
                </a:lnTo>
                <a:lnTo>
                  <a:pt x="1158239" y="1562100"/>
                </a:lnTo>
                <a:lnTo>
                  <a:pt x="1287780" y="1450848"/>
                </a:lnTo>
                <a:lnTo>
                  <a:pt x="1415795" y="1328928"/>
                </a:lnTo>
                <a:lnTo>
                  <a:pt x="1545335" y="1168908"/>
                </a:lnTo>
                <a:lnTo>
                  <a:pt x="1673352" y="1053084"/>
                </a:lnTo>
                <a:lnTo>
                  <a:pt x="1802892" y="944880"/>
                </a:lnTo>
                <a:lnTo>
                  <a:pt x="1930908" y="812292"/>
                </a:lnTo>
                <a:lnTo>
                  <a:pt x="2058923" y="707136"/>
                </a:lnTo>
                <a:lnTo>
                  <a:pt x="2188464" y="585215"/>
                </a:lnTo>
                <a:lnTo>
                  <a:pt x="2316480" y="591312"/>
                </a:lnTo>
                <a:lnTo>
                  <a:pt x="2446020" y="765048"/>
                </a:lnTo>
                <a:lnTo>
                  <a:pt x="2574035" y="897636"/>
                </a:lnTo>
                <a:lnTo>
                  <a:pt x="2703576" y="894588"/>
                </a:lnTo>
                <a:lnTo>
                  <a:pt x="2831592" y="909828"/>
                </a:lnTo>
                <a:lnTo>
                  <a:pt x="2961132" y="918972"/>
                </a:lnTo>
                <a:lnTo>
                  <a:pt x="3089147" y="941832"/>
                </a:lnTo>
                <a:lnTo>
                  <a:pt x="3218687" y="957072"/>
                </a:lnTo>
                <a:lnTo>
                  <a:pt x="3346704" y="902207"/>
                </a:lnTo>
                <a:lnTo>
                  <a:pt x="3476244" y="859536"/>
                </a:lnTo>
                <a:lnTo>
                  <a:pt x="3604259" y="812292"/>
                </a:lnTo>
                <a:lnTo>
                  <a:pt x="3733800" y="816863"/>
                </a:lnTo>
                <a:lnTo>
                  <a:pt x="3861816" y="772668"/>
                </a:lnTo>
                <a:lnTo>
                  <a:pt x="3991355" y="743712"/>
                </a:lnTo>
                <a:lnTo>
                  <a:pt x="4119372" y="798576"/>
                </a:lnTo>
                <a:lnTo>
                  <a:pt x="4248911" y="765048"/>
                </a:lnTo>
                <a:lnTo>
                  <a:pt x="4376928" y="729995"/>
                </a:lnTo>
                <a:lnTo>
                  <a:pt x="4506468" y="758951"/>
                </a:lnTo>
                <a:lnTo>
                  <a:pt x="4634483" y="726948"/>
                </a:lnTo>
                <a:lnTo>
                  <a:pt x="4764024" y="691895"/>
                </a:lnTo>
                <a:lnTo>
                  <a:pt x="4892039" y="566927"/>
                </a:lnTo>
                <a:lnTo>
                  <a:pt x="5021580" y="502920"/>
                </a:lnTo>
                <a:lnTo>
                  <a:pt x="5149596" y="356615"/>
                </a:lnTo>
                <a:lnTo>
                  <a:pt x="5277611" y="342900"/>
                </a:lnTo>
                <a:lnTo>
                  <a:pt x="5407152" y="335279"/>
                </a:lnTo>
                <a:lnTo>
                  <a:pt x="5535167" y="323088"/>
                </a:lnTo>
                <a:lnTo>
                  <a:pt x="5664708" y="350520"/>
                </a:lnTo>
                <a:lnTo>
                  <a:pt x="5792724" y="365760"/>
                </a:lnTo>
                <a:lnTo>
                  <a:pt x="5922263" y="391667"/>
                </a:lnTo>
                <a:lnTo>
                  <a:pt x="6050280" y="428244"/>
                </a:lnTo>
                <a:lnTo>
                  <a:pt x="6179820" y="269748"/>
                </a:lnTo>
                <a:lnTo>
                  <a:pt x="6307835" y="376427"/>
                </a:lnTo>
                <a:lnTo>
                  <a:pt x="6437376" y="298703"/>
                </a:lnTo>
                <a:lnTo>
                  <a:pt x="6565391" y="173736"/>
                </a:lnTo>
                <a:lnTo>
                  <a:pt x="6694932" y="164591"/>
                </a:lnTo>
                <a:lnTo>
                  <a:pt x="6822948" y="106679"/>
                </a:lnTo>
                <a:lnTo>
                  <a:pt x="6952487" y="0"/>
                </a:lnTo>
              </a:path>
            </a:pathLst>
          </a:custGeom>
          <a:ln w="79375">
            <a:solidFill>
              <a:srgbClr val="8000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996171" y="2805683"/>
            <a:ext cx="387350" cy="219710"/>
          </a:xfrm>
          <a:custGeom>
            <a:avLst/>
            <a:gdLst/>
            <a:ahLst/>
            <a:cxnLst/>
            <a:rect l="l" t="t" r="r" b="b"/>
            <a:pathLst>
              <a:path w="387350" h="219710">
                <a:moveTo>
                  <a:pt x="0" y="219455"/>
                </a:moveTo>
                <a:lnTo>
                  <a:pt x="129539" y="176783"/>
                </a:lnTo>
                <a:lnTo>
                  <a:pt x="257555" y="57912"/>
                </a:lnTo>
                <a:lnTo>
                  <a:pt x="387096" y="0"/>
                </a:lnTo>
              </a:path>
            </a:pathLst>
          </a:custGeom>
          <a:ln w="79375">
            <a:solidFill>
              <a:srgbClr val="8000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768840" y="2822448"/>
            <a:ext cx="129539" cy="111760"/>
          </a:xfrm>
          <a:custGeom>
            <a:avLst/>
            <a:gdLst/>
            <a:ahLst/>
            <a:cxnLst/>
            <a:rect l="l" t="t" r="r" b="b"/>
            <a:pathLst>
              <a:path w="129540" h="111760">
                <a:moveTo>
                  <a:pt x="0" y="111251"/>
                </a:moveTo>
                <a:lnTo>
                  <a:pt x="129539" y="0"/>
                </a:lnTo>
              </a:path>
            </a:pathLst>
          </a:custGeom>
          <a:ln w="79374">
            <a:solidFill>
              <a:srgbClr val="8000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104132" y="3407664"/>
            <a:ext cx="245745" cy="167640"/>
          </a:xfrm>
          <a:custGeom>
            <a:avLst/>
            <a:gdLst/>
            <a:ahLst/>
            <a:cxnLst/>
            <a:rect l="l" t="t" r="r" b="b"/>
            <a:pathLst>
              <a:path w="245745" h="167639">
                <a:moveTo>
                  <a:pt x="0" y="167639"/>
                </a:moveTo>
                <a:lnTo>
                  <a:pt x="245363" y="0"/>
                </a:lnTo>
              </a:path>
            </a:pathLst>
          </a:custGeom>
          <a:ln w="952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429243" y="2942844"/>
            <a:ext cx="52069" cy="220979"/>
          </a:xfrm>
          <a:custGeom>
            <a:avLst/>
            <a:gdLst/>
            <a:ahLst/>
            <a:cxnLst/>
            <a:rect l="l" t="t" r="r" b="b"/>
            <a:pathLst>
              <a:path w="52070" h="220980">
                <a:moveTo>
                  <a:pt x="51815" y="220979"/>
                </a:moveTo>
                <a:lnTo>
                  <a:pt x="0" y="0"/>
                </a:lnTo>
              </a:path>
            </a:pathLst>
          </a:custGeom>
          <a:ln w="952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541507" y="2566416"/>
            <a:ext cx="86995" cy="106680"/>
          </a:xfrm>
          <a:custGeom>
            <a:avLst/>
            <a:gdLst/>
            <a:ahLst/>
            <a:cxnLst/>
            <a:rect l="l" t="t" r="r" b="b"/>
            <a:pathLst>
              <a:path w="86995" h="106680">
                <a:moveTo>
                  <a:pt x="0" y="106680"/>
                </a:moveTo>
                <a:lnTo>
                  <a:pt x="86868" y="0"/>
                </a:lnTo>
              </a:path>
            </a:pathLst>
          </a:custGeom>
          <a:ln w="952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4185539" y="3211195"/>
            <a:ext cx="518541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400" b="1" spc="-20" dirty="0">
                <a:solidFill>
                  <a:srgbClr val="404040"/>
                </a:solidFill>
                <a:latin typeface="Inter"/>
                <a:cs typeface="Inter"/>
              </a:rPr>
              <a:t>1970</a:t>
            </a:r>
            <a:endParaRPr sz="1400" dirty="0">
              <a:latin typeface="Inter"/>
              <a:cs typeface="Inter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260715" y="2754629"/>
            <a:ext cx="472897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400" b="1" spc="-20" dirty="0">
                <a:solidFill>
                  <a:srgbClr val="404040"/>
                </a:solidFill>
                <a:latin typeface="Inter"/>
                <a:cs typeface="Inter"/>
              </a:rPr>
              <a:t>2004</a:t>
            </a:r>
            <a:endParaRPr sz="1400" dirty="0">
              <a:latin typeface="Inter"/>
              <a:cs typeface="Inter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473563" y="2377820"/>
            <a:ext cx="516762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400" b="1" spc="-20" dirty="0">
                <a:solidFill>
                  <a:srgbClr val="404040"/>
                </a:solidFill>
                <a:latin typeface="Inter"/>
                <a:cs typeface="Inter"/>
              </a:rPr>
              <a:t>2019</a:t>
            </a:r>
            <a:endParaRPr sz="1400" dirty="0">
              <a:latin typeface="Inter"/>
              <a:cs typeface="Inter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914905" y="2638805"/>
            <a:ext cx="9271000" cy="1932939"/>
          </a:xfrm>
          <a:custGeom>
            <a:avLst/>
            <a:gdLst/>
            <a:ahLst/>
            <a:cxnLst/>
            <a:rect l="l" t="t" r="r" b="b"/>
            <a:pathLst>
              <a:path w="9271000" h="1932939">
                <a:moveTo>
                  <a:pt x="0" y="1932432"/>
                </a:moveTo>
                <a:lnTo>
                  <a:pt x="9270492" y="0"/>
                </a:lnTo>
              </a:path>
            </a:pathLst>
          </a:custGeom>
          <a:ln w="44449">
            <a:solidFill>
              <a:srgbClr val="40404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851611" y="1897633"/>
            <a:ext cx="800735" cy="3297554"/>
          </a:xfrm>
          <a:prstGeom prst="rect">
            <a:avLst/>
          </a:prstGeom>
        </p:spPr>
        <p:txBody>
          <a:bodyPr vert="horz" wrap="square" lIns="0" tIns="147320" rIns="0" bIns="0" rtlCol="0">
            <a:spAutoFit/>
          </a:bodyPr>
          <a:lstStyle/>
          <a:p>
            <a:pPr marR="7620" algn="r">
              <a:lnSpc>
                <a:spcPct val="100000"/>
              </a:lnSpc>
              <a:spcBef>
                <a:spcPts val="1160"/>
              </a:spcBef>
            </a:pPr>
            <a:r>
              <a:rPr sz="1800" b="1" spc="-10" dirty="0">
                <a:solidFill>
                  <a:srgbClr val="585858"/>
                </a:solidFill>
                <a:latin typeface="Inter V Semi Bold"/>
                <a:cs typeface="Inter V Semi Bold"/>
              </a:rPr>
              <a:t>14,000</a:t>
            </a:r>
            <a:endParaRPr sz="1800" dirty="0">
              <a:latin typeface="Inter V Semi Bold"/>
              <a:cs typeface="Inter V Semi Bold"/>
            </a:endParaRPr>
          </a:p>
          <a:p>
            <a:pPr marR="5715" algn="r">
              <a:lnSpc>
                <a:spcPct val="100000"/>
              </a:lnSpc>
              <a:spcBef>
                <a:spcPts val="1060"/>
              </a:spcBef>
            </a:pPr>
            <a:r>
              <a:rPr sz="1800" b="1" spc="-10" dirty="0">
                <a:solidFill>
                  <a:srgbClr val="585858"/>
                </a:solidFill>
                <a:latin typeface="Inter V Semi Bold"/>
                <a:cs typeface="Inter V Semi Bold"/>
              </a:rPr>
              <a:t>12,000</a:t>
            </a:r>
            <a:endParaRPr sz="1800" dirty="0">
              <a:latin typeface="Inter V Semi Bold"/>
              <a:cs typeface="Inter V Semi Bold"/>
            </a:endParaRPr>
          </a:p>
          <a:p>
            <a:pPr marR="14604" algn="r">
              <a:lnSpc>
                <a:spcPct val="100000"/>
              </a:lnSpc>
              <a:spcBef>
                <a:spcPts val="1060"/>
              </a:spcBef>
            </a:pPr>
            <a:r>
              <a:rPr sz="1800" b="1" spc="-25" dirty="0">
                <a:solidFill>
                  <a:srgbClr val="585858"/>
                </a:solidFill>
                <a:latin typeface="Inter V Semi Bold"/>
                <a:cs typeface="Inter V Semi Bold"/>
              </a:rPr>
              <a:t>10,000</a:t>
            </a:r>
            <a:endParaRPr sz="1800" dirty="0">
              <a:latin typeface="Inter V Semi Bold"/>
              <a:cs typeface="Inter V Semi Bold"/>
            </a:endParaRPr>
          </a:p>
          <a:p>
            <a:pPr marR="5080" algn="r">
              <a:lnSpc>
                <a:spcPct val="100000"/>
              </a:lnSpc>
              <a:spcBef>
                <a:spcPts val="1060"/>
              </a:spcBef>
            </a:pPr>
            <a:r>
              <a:rPr sz="1800" b="1" spc="-10" dirty="0">
                <a:solidFill>
                  <a:srgbClr val="585858"/>
                </a:solidFill>
                <a:latin typeface="Inter V Semi Bold"/>
                <a:cs typeface="Inter V Semi Bold"/>
              </a:rPr>
              <a:t>8,000</a:t>
            </a:r>
            <a:endParaRPr sz="1800" dirty="0">
              <a:latin typeface="Inter V Semi Bold"/>
              <a:cs typeface="Inter V Semi Bold"/>
            </a:endParaRPr>
          </a:p>
          <a:p>
            <a:pPr marR="6985" algn="r">
              <a:lnSpc>
                <a:spcPct val="100000"/>
              </a:lnSpc>
              <a:spcBef>
                <a:spcPts val="1060"/>
              </a:spcBef>
            </a:pPr>
            <a:r>
              <a:rPr sz="1800" b="1" spc="-10" dirty="0">
                <a:solidFill>
                  <a:srgbClr val="585858"/>
                </a:solidFill>
                <a:latin typeface="Inter V Semi Bold"/>
                <a:cs typeface="Inter V Semi Bold"/>
              </a:rPr>
              <a:t>6,000</a:t>
            </a:r>
            <a:endParaRPr sz="1800" dirty="0">
              <a:latin typeface="Inter V Semi Bold"/>
              <a:cs typeface="Inter V Semi Bold"/>
            </a:endParaRPr>
          </a:p>
          <a:p>
            <a:pPr marR="6985" algn="r">
              <a:lnSpc>
                <a:spcPct val="100000"/>
              </a:lnSpc>
              <a:spcBef>
                <a:spcPts val="1060"/>
              </a:spcBef>
            </a:pPr>
            <a:r>
              <a:rPr sz="1800" b="1" spc="-10" dirty="0">
                <a:solidFill>
                  <a:srgbClr val="585858"/>
                </a:solidFill>
                <a:latin typeface="Inter V Semi Bold"/>
                <a:cs typeface="Inter V Semi Bold"/>
              </a:rPr>
              <a:t>4,000</a:t>
            </a:r>
            <a:endParaRPr sz="1800" dirty="0">
              <a:latin typeface="Inter V Semi Bold"/>
              <a:cs typeface="Inter V Semi Bold"/>
            </a:endParaRPr>
          </a:p>
          <a:p>
            <a:pPr marR="5080" algn="r">
              <a:lnSpc>
                <a:spcPct val="100000"/>
              </a:lnSpc>
              <a:spcBef>
                <a:spcPts val="1060"/>
              </a:spcBef>
            </a:pPr>
            <a:r>
              <a:rPr sz="1800" b="1" spc="-20" dirty="0">
                <a:solidFill>
                  <a:srgbClr val="585858"/>
                </a:solidFill>
                <a:latin typeface="Inter V Semi Bold"/>
                <a:cs typeface="Inter V Semi Bold"/>
              </a:rPr>
              <a:t>2,000</a:t>
            </a:r>
            <a:endParaRPr sz="1800" dirty="0">
              <a:latin typeface="Inter V Semi Bold"/>
              <a:cs typeface="Inter V Semi Bold"/>
            </a:endParaRPr>
          </a:p>
          <a:p>
            <a:pPr marR="14604" algn="r">
              <a:lnSpc>
                <a:spcPct val="100000"/>
              </a:lnSpc>
              <a:spcBef>
                <a:spcPts val="1060"/>
              </a:spcBef>
            </a:pPr>
            <a:r>
              <a:rPr sz="1800" b="1" spc="-80" dirty="0">
                <a:solidFill>
                  <a:srgbClr val="585858"/>
                </a:solidFill>
                <a:latin typeface="Inter V Semi Bold"/>
                <a:cs typeface="Inter V Semi Bold"/>
              </a:rPr>
              <a:t>0</a:t>
            </a:r>
            <a:endParaRPr sz="1800" dirty="0">
              <a:latin typeface="Inter V Semi Bold"/>
              <a:cs typeface="Inter V Semi Bold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74982" y="2893516"/>
            <a:ext cx="334010" cy="1484630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2000" b="1" dirty="0">
                <a:solidFill>
                  <a:srgbClr val="585858"/>
                </a:solidFill>
                <a:latin typeface="Inter V Semi Bold"/>
                <a:cs typeface="Inter V Semi Bold"/>
              </a:rPr>
              <a:t>Head</a:t>
            </a:r>
            <a:r>
              <a:rPr sz="2000" b="1" spc="-50" dirty="0">
                <a:solidFill>
                  <a:srgbClr val="585858"/>
                </a:solidFill>
                <a:latin typeface="Inter V Semi Bold"/>
                <a:cs typeface="Inter V Semi Bold"/>
              </a:rPr>
              <a:t> </a:t>
            </a:r>
            <a:r>
              <a:rPr sz="2000" b="1" spc="-10" dirty="0">
                <a:solidFill>
                  <a:srgbClr val="585858"/>
                </a:solidFill>
                <a:latin typeface="Inter V Semi Bold"/>
                <a:cs typeface="Inter V Semi Bold"/>
              </a:rPr>
              <a:t>Count</a:t>
            </a:r>
            <a:endParaRPr sz="2000">
              <a:latin typeface="Inter V Semi Bold"/>
              <a:cs typeface="Inter V Semi Bold"/>
            </a:endParaRPr>
          </a:p>
        </p:txBody>
      </p:sp>
      <p:sp>
        <p:nvSpPr>
          <p:cNvPr id="40" name="object 40"/>
          <p:cNvSpPr txBox="1">
            <a:spLocks noGrp="1"/>
          </p:cNvSpPr>
          <p:nvPr>
            <p:ph type="title"/>
          </p:nvPr>
        </p:nvSpPr>
        <p:spPr>
          <a:xfrm>
            <a:off x="3506470" y="1582292"/>
            <a:ext cx="49320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latin typeface="Inter V Semi Bold"/>
                <a:cs typeface="Inter V Semi Bold"/>
              </a:rPr>
              <a:t>CWU</a:t>
            </a:r>
            <a:r>
              <a:rPr sz="2800" b="1" spc="-105" dirty="0">
                <a:latin typeface="Inter V Semi Bold"/>
                <a:cs typeface="Inter V Semi Bold"/>
              </a:rPr>
              <a:t> </a:t>
            </a:r>
            <a:r>
              <a:rPr sz="2800" b="1" dirty="0">
                <a:latin typeface="Inter V Semi Bold"/>
                <a:cs typeface="Inter V Semi Bold"/>
              </a:rPr>
              <a:t>Fall</a:t>
            </a:r>
            <a:r>
              <a:rPr sz="2800" b="1" spc="-40" dirty="0">
                <a:latin typeface="Inter V Semi Bold"/>
                <a:cs typeface="Inter V Semi Bold"/>
              </a:rPr>
              <a:t> </a:t>
            </a:r>
            <a:r>
              <a:rPr sz="2800" b="1" dirty="0">
                <a:latin typeface="Inter V Semi Bold"/>
                <a:cs typeface="Inter V Semi Bold"/>
              </a:rPr>
              <a:t>Quarter</a:t>
            </a:r>
            <a:r>
              <a:rPr sz="2800" b="1" spc="-25" dirty="0">
                <a:latin typeface="Inter V Semi Bold"/>
                <a:cs typeface="Inter V Semi Bold"/>
              </a:rPr>
              <a:t> </a:t>
            </a:r>
            <a:r>
              <a:rPr sz="2800" b="1" spc="-10" dirty="0">
                <a:latin typeface="Inter V Semi Bold"/>
                <a:cs typeface="Inter V Semi Bold"/>
              </a:rPr>
              <a:t>Enrollment</a:t>
            </a:r>
            <a:endParaRPr sz="2800" dirty="0">
              <a:latin typeface="Inter V Semi Bold"/>
              <a:cs typeface="Inter V Semi Bold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553338" y="1493647"/>
            <a:ext cx="10831195" cy="4285615"/>
            <a:chOff x="553338" y="1493647"/>
            <a:chExt cx="10831195" cy="4285615"/>
          </a:xfrm>
        </p:grpSpPr>
        <p:sp>
          <p:nvSpPr>
            <p:cNvPr id="42" name="object 42"/>
            <p:cNvSpPr/>
            <p:nvPr/>
          </p:nvSpPr>
          <p:spPr>
            <a:xfrm>
              <a:off x="569213" y="1509522"/>
              <a:ext cx="10799445" cy="4253865"/>
            </a:xfrm>
            <a:custGeom>
              <a:avLst/>
              <a:gdLst/>
              <a:ahLst/>
              <a:cxnLst/>
              <a:rect l="l" t="t" r="r" b="b"/>
              <a:pathLst>
                <a:path w="10799445" h="4253865">
                  <a:moveTo>
                    <a:pt x="0" y="4253483"/>
                  </a:moveTo>
                  <a:lnTo>
                    <a:pt x="10799064" y="4253483"/>
                  </a:lnTo>
                  <a:lnTo>
                    <a:pt x="10799064" y="0"/>
                  </a:lnTo>
                  <a:lnTo>
                    <a:pt x="0" y="0"/>
                  </a:lnTo>
                  <a:lnTo>
                    <a:pt x="0" y="4253483"/>
                  </a:lnTo>
                  <a:close/>
                </a:path>
              </a:pathLst>
            </a:custGeom>
            <a:ln w="317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59802" y="3491229"/>
              <a:ext cx="1101344" cy="149479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89849" y="3485133"/>
              <a:ext cx="977392" cy="161671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51420" y="3483864"/>
              <a:ext cx="1114805" cy="162306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043159" y="3506698"/>
              <a:ext cx="976884" cy="171348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96668" y="3587495"/>
              <a:ext cx="1303401" cy="171830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8487918" y="3143250"/>
              <a:ext cx="2707640" cy="0"/>
            </a:xfrm>
            <a:custGeom>
              <a:avLst/>
              <a:gdLst/>
              <a:ahLst/>
              <a:cxnLst/>
              <a:rect l="l" t="t" r="r" b="b"/>
              <a:pathLst>
                <a:path w="2707640">
                  <a:moveTo>
                    <a:pt x="0" y="0"/>
                  </a:moveTo>
                  <a:lnTo>
                    <a:pt x="2707639" y="0"/>
                  </a:lnTo>
                </a:path>
              </a:pathLst>
            </a:custGeom>
            <a:ln w="34925">
              <a:solidFill>
                <a:srgbClr val="FFD531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016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5" dirty="0"/>
              <a:t>31</a:t>
            </a:fld>
            <a:endParaRPr spc="-25" dirty="0"/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DDF3F553-7E4D-1A35-F17A-8C612173894F}"/>
              </a:ext>
            </a:extLst>
          </p:cNvPr>
          <p:cNvSpPr txBox="1">
            <a:spLocks/>
          </p:cNvSpPr>
          <p:nvPr/>
        </p:nvSpPr>
        <p:spPr>
          <a:xfrm>
            <a:off x="585740" y="431999"/>
            <a:ext cx="11123659" cy="506699"/>
          </a:xfr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585858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US" sz="4000" dirty="0">
                <a:solidFill>
                  <a:schemeClr val="tx1"/>
                </a:solidFill>
                <a:latin typeface="+mj-lt"/>
              </a:rPr>
              <a:t>CWU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>
                <a:solidFill>
                  <a:schemeClr val="tx1"/>
                </a:solidFill>
                <a:latin typeface="+mj-lt"/>
              </a:rPr>
              <a:t>Enrollment History – 70 years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10AB42-6C4C-330B-4B3B-79948DE30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40" y="431999"/>
            <a:ext cx="11215100" cy="506699"/>
          </a:xfrm>
        </p:spPr>
        <p:txBody>
          <a:bodyPr/>
          <a:lstStyle/>
          <a:p>
            <a:r>
              <a:rPr lang="en-US" sz="3800" dirty="0"/>
              <a:t>Fall 2019 – Fall 2022 Total Enrollment (Actual)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10F23E4-1FD1-D655-321C-5ED080C1E6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2549685"/>
              </p:ext>
            </p:extLst>
          </p:nvPr>
        </p:nvGraphicFramePr>
        <p:xfrm>
          <a:off x="585788" y="1376680"/>
          <a:ext cx="11020425" cy="44732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032902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graph&#10;&#10;Description automatically generated">
            <a:extLst>
              <a:ext uri="{FF2B5EF4-FFF2-40B4-BE49-F238E27FC236}">
                <a16:creationId xmlns:a16="http://schemas.microsoft.com/office/drawing/2014/main" id="{899625EA-1E4A-48D9-B8F7-FFBA7D9B456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73211"/>
            <a:ext cx="9226847" cy="505138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355CA07-89D7-CD81-1670-4F64B8EA3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40" y="431999"/>
            <a:ext cx="11362420" cy="506699"/>
          </a:xfrm>
        </p:spPr>
        <p:txBody>
          <a:bodyPr/>
          <a:lstStyle/>
          <a:p>
            <a:r>
              <a:rPr lang="en-US" dirty="0"/>
              <a:t>U.S. High School Graduates – Race/Ethnicity</a:t>
            </a:r>
          </a:p>
        </p:txBody>
      </p:sp>
    </p:spTree>
    <p:extLst>
      <p:ext uri="{BB962C8B-B14F-4D97-AF65-F5344CB8AC3E}">
        <p14:creationId xmlns:p14="http://schemas.microsoft.com/office/powerpoint/2010/main" val="27102779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3C14CB-39B8-9353-C47A-8E66171954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5741" y="1651000"/>
            <a:ext cx="11123658" cy="4643119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b="1" dirty="0">
                <a:effectLst/>
                <a:latin typeface="+mn-lt"/>
                <a:ea typeface="Times New Roman" panose="02020603050405020304" pitchFamily="18" charset="0"/>
              </a:rPr>
              <a:t>Brand Messaging Platform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400" b="1" dirty="0">
              <a:solidFill>
                <a:schemeClr val="accent1"/>
              </a:solidFill>
              <a:latin typeface="+mn-lt"/>
              <a:ea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4800" dirty="0">
                <a:effectLst/>
                <a:latin typeface="+mn-lt"/>
                <a:ea typeface="Times New Roman" panose="02020603050405020304" pitchFamily="18" charset="0"/>
              </a:rPr>
              <a:t>	</a:t>
            </a:r>
            <a:r>
              <a:rPr lang="en-US" sz="4800" b="1" dirty="0">
                <a:solidFill>
                  <a:srgbClr val="A30F32"/>
                </a:solidFill>
                <a:effectLst/>
                <a:latin typeface="+mn-lt"/>
                <a:ea typeface="Times New Roman" panose="02020603050405020304" pitchFamily="18" charset="0"/>
              </a:rPr>
              <a:t>We See Futures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400" b="1" dirty="0">
              <a:solidFill>
                <a:schemeClr val="accent1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b="1" dirty="0">
                <a:effectLst/>
                <a:latin typeface="+mn-lt"/>
                <a:ea typeface="Times New Roman" panose="02020603050405020304" pitchFamily="18" charset="0"/>
              </a:rPr>
              <a:t>New Marketing Tagline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400" b="1" dirty="0">
              <a:solidFill>
                <a:schemeClr val="accent1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4800" dirty="0">
                <a:latin typeface="+mn-lt"/>
                <a:ea typeface="Times New Roman" panose="02020603050405020304" pitchFamily="18" charset="0"/>
              </a:rPr>
              <a:t>	</a:t>
            </a:r>
            <a:r>
              <a:rPr lang="en-US" sz="4800" b="1" dirty="0">
                <a:solidFill>
                  <a:srgbClr val="A30F32"/>
                </a:solidFill>
                <a:effectLst/>
                <a:latin typeface="+mn-lt"/>
                <a:ea typeface="Times New Roman" panose="02020603050405020304" pitchFamily="18" charset="0"/>
              </a:rPr>
              <a:t>Create Your Future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34CA2C-BE37-70AB-12BD-4C58E6AE6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Values-based Enrollment Management</a:t>
            </a:r>
          </a:p>
        </p:txBody>
      </p:sp>
    </p:spTree>
    <p:extLst>
      <p:ext uri="{BB962C8B-B14F-4D97-AF65-F5344CB8AC3E}">
        <p14:creationId xmlns:p14="http://schemas.microsoft.com/office/powerpoint/2010/main" val="37354846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003505B5-B8DE-24BB-818A-9CFD9EE15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nter Black" panose="02000A03000000020004" pitchFamily="50" charset="0"/>
                <a:ea typeface="Inter Black" panose="02000A03000000020004" pitchFamily="50" charset="0"/>
                <a:cs typeface="Inter Black" panose="02000A03000000020004" pitchFamily="50" charset="0"/>
              </a:rPr>
              <a:t>Fall ’23 Admissions Funnel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B30896-1524-A4E2-7344-C6E1F337179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9B51A1E-902D-48AF-9020-955120F399B6}" type="slidenum">
              <a:rPr lang="en-US" smtClean="0"/>
              <a:pPr>
                <a:spcAft>
                  <a:spcPts val="600"/>
                </a:spcAft>
              </a:pPr>
              <a:t>35</a:t>
            </a:fld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70F8710-CAAE-460B-8D4E-35D9D12D92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3099577"/>
              </p:ext>
            </p:extLst>
          </p:nvPr>
        </p:nvGraphicFramePr>
        <p:xfrm>
          <a:off x="2524422" y="1248947"/>
          <a:ext cx="7706897" cy="4704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Worksheet" r:id="rId3" imgW="3981463" imgH="2428892" progId="Excel.Sheet.12">
                  <p:embed/>
                </p:oleObj>
              </mc:Choice>
              <mc:Fallback>
                <p:oleObj name="Worksheet" r:id="rId3" imgW="3981463" imgH="2428892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70F8710-CAAE-460B-8D4E-35D9D12D92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24422" y="1248947"/>
                        <a:ext cx="7706897" cy="47046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45549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934CA2C-BE37-70AB-12BD-4C58E6AE6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Wildcats Do Great Things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C8B4180-B54F-9145-5759-3B6FFF81BEA0}"/>
              </a:ext>
            </a:extLst>
          </p:cNvPr>
          <p:cNvSpPr txBox="1">
            <a:spLocks/>
          </p:cNvSpPr>
          <p:nvPr/>
        </p:nvSpPr>
        <p:spPr>
          <a:xfrm>
            <a:off x="1214424" y="5101896"/>
            <a:ext cx="4830776" cy="9794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00" baseline="0">
                <a:solidFill>
                  <a:schemeClr val="tx1"/>
                </a:solidFill>
                <a:latin typeface="Inter V Black" panose="02000503000000020004" pitchFamily="2" charset="0"/>
                <a:ea typeface="Inter V Black" panose="02000503000000020004" pitchFamily="2" charset="0"/>
                <a:cs typeface="Inter V Black" panose="02000503000000020004" pitchFamily="2" charset="0"/>
              </a:defRPr>
            </a:lvl1pPr>
          </a:lstStyle>
          <a:p>
            <a:pPr algn="ctr"/>
            <a:r>
              <a:rPr lang="en-US" sz="1800" b="0" dirty="0">
                <a:effectLst/>
                <a:latin typeface="+mn-lt"/>
              </a:rPr>
              <a:t>CWU School of Education graduate Litzy Cruz will begin her career this fall as a dual-language third-grade teacher in Puyallup</a:t>
            </a:r>
            <a:endParaRPr lang="en-US" sz="1800" b="0" dirty="0">
              <a:latin typeface="+mn-lt"/>
            </a:endParaRPr>
          </a:p>
        </p:txBody>
      </p:sp>
      <p:pic>
        <p:nvPicPr>
          <p:cNvPr id="5" name="Picture 4" descr="A person sitting on a bench&#10;&#10;Description automatically generated">
            <a:extLst>
              <a:ext uri="{FF2B5EF4-FFF2-40B4-BE49-F238E27FC236}">
                <a16:creationId xmlns:a16="http://schemas.microsoft.com/office/drawing/2014/main" id="{A2CCF5C2-EFD5-6906-E810-13EDEF521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01" y="1621992"/>
            <a:ext cx="4627422" cy="3142837"/>
          </a:xfrm>
          <a:prstGeom prst="rect">
            <a:avLst/>
          </a:prstGeom>
        </p:spPr>
      </p:pic>
      <p:pic>
        <p:nvPicPr>
          <p:cNvPr id="6" name="Picture 4" descr="GNAC Academic Championship">
            <a:extLst>
              <a:ext uri="{FF2B5EF4-FFF2-40B4-BE49-F238E27FC236}">
                <a16:creationId xmlns:a16="http://schemas.microsoft.com/office/drawing/2014/main" id="{580BB319-BFC0-4FA5-9495-6F7044F2E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518" y="1621992"/>
            <a:ext cx="5455563" cy="314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67A9FB59-AD89-490A-9243-D00E684D1A0D}"/>
              </a:ext>
            </a:extLst>
          </p:cNvPr>
          <p:cNvSpPr txBox="1">
            <a:spLocks/>
          </p:cNvSpPr>
          <p:nvPr/>
        </p:nvSpPr>
        <p:spPr>
          <a:xfrm>
            <a:off x="6397518" y="5101896"/>
            <a:ext cx="5455563" cy="80076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00" baseline="0">
                <a:solidFill>
                  <a:schemeClr val="tx1"/>
                </a:solidFill>
                <a:latin typeface="Inter V Black" panose="02000503000000020004" pitchFamily="2" charset="0"/>
                <a:ea typeface="Inter V Black" panose="02000503000000020004" pitchFamily="2" charset="0"/>
                <a:cs typeface="Inter V Black" panose="02000503000000020004" pitchFamily="2" charset="0"/>
              </a:defRPr>
            </a:lvl1pPr>
          </a:lstStyle>
          <a:p>
            <a:pPr algn="ctr"/>
            <a:r>
              <a:rPr lang="en-US" sz="1800" b="0" dirty="0">
                <a:latin typeface="+mn-lt"/>
              </a:rPr>
              <a:t>CWU Wildcats are Three-Time GNAC Academic </a:t>
            </a:r>
          </a:p>
          <a:p>
            <a:pPr algn="ctr"/>
            <a:r>
              <a:rPr lang="en-US" sz="1800" b="0" dirty="0">
                <a:latin typeface="+mn-lt"/>
              </a:rPr>
              <a:t>All-Sport Award Recipients</a:t>
            </a:r>
          </a:p>
        </p:txBody>
      </p:sp>
    </p:spTree>
    <p:extLst>
      <p:ext uri="{BB962C8B-B14F-4D97-AF65-F5344CB8AC3E}">
        <p14:creationId xmlns:p14="http://schemas.microsoft.com/office/powerpoint/2010/main" val="20209431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5B8743-F4E4-4946-8BD4-8086CF7E1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Values-based </a:t>
            </a:r>
            <a:r>
              <a:rPr lang="en-US" sz="3600" dirty="0">
                <a:solidFill>
                  <a:srgbClr val="A30F32"/>
                </a:solidFill>
              </a:rPr>
              <a:t>Comprehensive Campaign</a:t>
            </a:r>
            <a:endParaRPr lang="en-US" sz="4000" dirty="0">
              <a:latin typeface="Inter Extra Bold" panose="02000503000000020004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B6E2BC9-0735-4B00-ADE3-4FE22D877D35}"/>
              </a:ext>
            </a:extLst>
          </p:cNvPr>
          <p:cNvGrpSpPr/>
          <p:nvPr/>
        </p:nvGrpSpPr>
        <p:grpSpPr>
          <a:xfrm>
            <a:off x="1249251" y="1397358"/>
            <a:ext cx="10254266" cy="5266975"/>
            <a:chOff x="495300" y="1003300"/>
            <a:chExt cx="11201400" cy="565816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AB1993F-BD03-1FD4-8388-CD2B4B1790C7}"/>
                </a:ext>
              </a:extLst>
            </p:cNvPr>
            <p:cNvSpPr/>
            <p:nvPr/>
          </p:nvSpPr>
          <p:spPr>
            <a:xfrm>
              <a:off x="495300" y="1003300"/>
              <a:ext cx="2705100" cy="4914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Mission</a:t>
              </a:r>
              <a:br>
                <a:rPr lang="en-US" sz="3600" dirty="0"/>
              </a:br>
              <a:r>
                <a:rPr lang="en-US" sz="3600" dirty="0"/>
                <a:t>Vision</a:t>
              </a:r>
              <a:br>
                <a:rPr lang="en-US" sz="3600" dirty="0"/>
              </a:br>
              <a:r>
                <a:rPr lang="en-US" sz="3600" dirty="0"/>
                <a:t>Values</a:t>
              </a:r>
            </a:p>
          </p:txBody>
        </p:sp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FA16FDE1-F735-C68B-0CC4-36DC1B159EA5}"/>
                </a:ext>
              </a:extLst>
            </p:cNvPr>
            <p:cNvSpPr/>
            <p:nvPr/>
          </p:nvSpPr>
          <p:spPr>
            <a:xfrm>
              <a:off x="7315200" y="2406650"/>
              <a:ext cx="4381500" cy="1023839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Comprehensive Campaign</a:t>
              </a:r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F38BEC4F-A40A-2B00-B227-2E6DC8CCEC7B}"/>
                </a:ext>
              </a:extLst>
            </p:cNvPr>
            <p:cNvSpPr/>
            <p:nvPr/>
          </p:nvSpPr>
          <p:spPr>
            <a:xfrm>
              <a:off x="7467600" y="3499393"/>
              <a:ext cx="4229100" cy="1023839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New Tagline</a:t>
              </a:r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861286A1-4AEB-0B63-AA7E-7F59202DEE28}"/>
                </a:ext>
              </a:extLst>
            </p:cNvPr>
            <p:cNvSpPr/>
            <p:nvPr/>
          </p:nvSpPr>
          <p:spPr>
            <a:xfrm>
              <a:off x="7467600" y="1313907"/>
              <a:ext cx="4229100" cy="1023839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Brand Rollout</a:t>
              </a:r>
            </a:p>
          </p:txBody>
        </p: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4C731868-2F33-67CA-8D1A-997D7ABD26D1}"/>
                </a:ext>
              </a:extLst>
            </p:cNvPr>
            <p:cNvSpPr/>
            <p:nvPr/>
          </p:nvSpPr>
          <p:spPr>
            <a:xfrm>
              <a:off x="7467600" y="4592136"/>
              <a:ext cx="4229100" cy="1023839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New Website</a:t>
              </a:r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42C0BCF0-C985-6FF8-78E4-8B89295C1482}"/>
                </a:ext>
              </a:extLst>
            </p:cNvPr>
            <p:cNvSpPr/>
            <p:nvPr/>
          </p:nvSpPr>
          <p:spPr>
            <a:xfrm>
              <a:off x="3479800" y="1003300"/>
              <a:ext cx="3835400" cy="2349499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/>
                <a:t>Brand Messaging</a:t>
              </a:r>
            </a:p>
          </p:txBody>
        </p:sp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5EE5C928-E2C8-C1C4-B7F0-FECE391AA3FC}"/>
                </a:ext>
              </a:extLst>
            </p:cNvPr>
            <p:cNvSpPr/>
            <p:nvPr/>
          </p:nvSpPr>
          <p:spPr>
            <a:xfrm>
              <a:off x="3479800" y="3574248"/>
              <a:ext cx="3835400" cy="2349499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Strategic Planning</a:t>
              </a:r>
            </a:p>
          </p:txBody>
        </p: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3689E5CA-3490-36FD-41DF-CCB859D3B1D0}"/>
                </a:ext>
              </a:extLst>
            </p:cNvPr>
            <p:cNvSpPr/>
            <p:nvPr/>
          </p:nvSpPr>
          <p:spPr>
            <a:xfrm>
              <a:off x="495300" y="5813194"/>
              <a:ext cx="10979271" cy="848269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  <a:p>
              <a:pPr algn="ctr"/>
              <a:r>
                <a:rPr lang="en-US" sz="2400" dirty="0"/>
                <a:t>Internal							    External</a:t>
              </a:r>
              <a:r>
                <a:rPr lang="en-US" sz="2800" dirty="0"/>
                <a:t>										Ext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1285A5F-1197-4D72-9AE6-EFB2F7A9CBD6}"/>
              </a:ext>
            </a:extLst>
          </p:cNvPr>
          <p:cNvSpPr txBox="1"/>
          <p:nvPr/>
        </p:nvSpPr>
        <p:spPr>
          <a:xfrm>
            <a:off x="333555" y="901345"/>
            <a:ext cx="5867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A30F32"/>
                </a:solidFill>
              </a:rPr>
              <a:t>Core Value: Engagement</a:t>
            </a:r>
            <a:r>
              <a:rPr lang="en-US" sz="2400" dirty="0"/>
              <a:t>, Initiative 2.3</a:t>
            </a:r>
          </a:p>
        </p:txBody>
      </p:sp>
    </p:spTree>
    <p:extLst>
      <p:ext uri="{BB962C8B-B14F-4D97-AF65-F5344CB8AC3E}">
        <p14:creationId xmlns:p14="http://schemas.microsoft.com/office/powerpoint/2010/main" val="23710128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D7BC03D-A94A-B0CA-0E90-44825DF0EE00}"/>
              </a:ext>
            </a:extLst>
          </p:cNvPr>
          <p:cNvSpPr/>
          <p:nvPr/>
        </p:nvSpPr>
        <p:spPr>
          <a:xfrm>
            <a:off x="2325757" y="0"/>
            <a:ext cx="9866243" cy="6858000"/>
          </a:xfrm>
          <a:prstGeom prst="rect">
            <a:avLst/>
          </a:prstGeom>
          <a:blipFill>
            <a:blip r:embed="rId3"/>
            <a:srcRect/>
            <a:stretch>
              <a:fillRect l="-332" t="-9372" r="-23506" b="-9372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FAA6837-1817-8F59-6F58-320043A8F937}"/>
              </a:ext>
            </a:extLst>
          </p:cNvPr>
          <p:cNvSpPr/>
          <p:nvPr/>
        </p:nvSpPr>
        <p:spPr>
          <a:xfrm>
            <a:off x="0" y="-7434"/>
            <a:ext cx="12192000" cy="6857999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100000">
                <a:srgbClr val="000000"/>
              </a:gs>
            </a:gsLst>
            <a:lin ang="8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3529A41-C09C-BFD3-D369-A6F9B20EF268}"/>
              </a:ext>
            </a:extLst>
          </p:cNvPr>
          <p:cNvSpPr/>
          <p:nvPr/>
        </p:nvSpPr>
        <p:spPr>
          <a:xfrm>
            <a:off x="1" y="0"/>
            <a:ext cx="5517322" cy="6858000"/>
          </a:xfrm>
          <a:custGeom>
            <a:avLst/>
            <a:gdLst>
              <a:gd name="connsiteX0" fmla="*/ 2389855 w 5517322"/>
              <a:gd name="connsiteY0" fmla="*/ 0 h 6858000"/>
              <a:gd name="connsiteX1" fmla="*/ 5517322 w 5517322"/>
              <a:gd name="connsiteY1" fmla="*/ 6858000 h 6858000"/>
              <a:gd name="connsiteX2" fmla="*/ 2389855 w 5517322"/>
              <a:gd name="connsiteY2" fmla="*/ 6858000 h 6858000"/>
              <a:gd name="connsiteX3" fmla="*/ 437321 w 5517322"/>
              <a:gd name="connsiteY3" fmla="*/ 0 h 6858000"/>
              <a:gd name="connsiteX4" fmla="*/ 2389852 w 5517322"/>
              <a:gd name="connsiteY4" fmla="*/ 0 h 6858000"/>
              <a:gd name="connsiteX5" fmla="*/ 2389852 w 5517322"/>
              <a:gd name="connsiteY5" fmla="*/ 6858000 h 6858000"/>
              <a:gd name="connsiteX6" fmla="*/ 437321 w 5517322"/>
              <a:gd name="connsiteY6" fmla="*/ 6858000 h 6858000"/>
              <a:gd name="connsiteX7" fmla="*/ 0 w 5517322"/>
              <a:gd name="connsiteY7" fmla="*/ 0 h 6858000"/>
              <a:gd name="connsiteX8" fmla="*/ 437320 w 5517322"/>
              <a:gd name="connsiteY8" fmla="*/ 0 h 6858000"/>
              <a:gd name="connsiteX9" fmla="*/ 437320 w 5517322"/>
              <a:gd name="connsiteY9" fmla="*/ 6858000 h 6858000"/>
              <a:gd name="connsiteX10" fmla="*/ 0 w 5517322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17322" h="6858000">
                <a:moveTo>
                  <a:pt x="2389855" y="0"/>
                </a:moveTo>
                <a:lnTo>
                  <a:pt x="5517322" y="6858000"/>
                </a:lnTo>
                <a:lnTo>
                  <a:pt x="2389855" y="6858000"/>
                </a:lnTo>
                <a:close/>
                <a:moveTo>
                  <a:pt x="437321" y="0"/>
                </a:moveTo>
                <a:lnTo>
                  <a:pt x="2389852" y="0"/>
                </a:lnTo>
                <a:lnTo>
                  <a:pt x="2389852" y="6858000"/>
                </a:lnTo>
                <a:lnTo>
                  <a:pt x="437321" y="6858000"/>
                </a:lnTo>
                <a:close/>
                <a:moveTo>
                  <a:pt x="0" y="0"/>
                </a:moveTo>
                <a:lnTo>
                  <a:pt x="437320" y="0"/>
                </a:lnTo>
                <a:lnTo>
                  <a:pt x="43732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F04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4D749F-AF89-0EF2-C1AF-BF6433365A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4" y="277764"/>
            <a:ext cx="1744288" cy="5360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24AF70-9FBB-6FBD-3B91-03F949D3BF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3" y="4076889"/>
            <a:ext cx="5095211" cy="23636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031B334-06EB-98A6-CD86-40CFD4FC833A}"/>
              </a:ext>
            </a:extLst>
          </p:cNvPr>
          <p:cNvSpPr txBox="1"/>
          <p:nvPr/>
        </p:nvSpPr>
        <p:spPr>
          <a:xfrm>
            <a:off x="240603" y="6265076"/>
            <a:ext cx="6302437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spc="-50">
                <a:solidFill>
                  <a:srgbClr val="FFFFFF"/>
                </a:solidFill>
                <a:latin typeface="Inter SemiBold" panose="02000503000000020004" pitchFamily="2" charset="0"/>
                <a:ea typeface="Inter SemiBold" panose="02000503000000020004" pitchFamily="2" charset="0"/>
              </a:rPr>
              <a:t>Our Campaign for Central Washington University</a:t>
            </a:r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8B1FFDE4-6B9B-0FEE-09D4-E187962F1F97}"/>
              </a:ext>
            </a:extLst>
          </p:cNvPr>
          <p:cNvSpPr/>
          <p:nvPr/>
        </p:nvSpPr>
        <p:spPr>
          <a:xfrm rot="10800000">
            <a:off x="11099304" y="0"/>
            <a:ext cx="1092695" cy="2400300"/>
          </a:xfrm>
          <a:prstGeom prst="rtTriangle">
            <a:avLst/>
          </a:prstGeom>
          <a:solidFill>
            <a:srgbClr val="5F04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68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7">
            <a:extLst>
              <a:ext uri="{FF2B5EF4-FFF2-40B4-BE49-F238E27FC236}">
                <a16:creationId xmlns:a16="http://schemas.microsoft.com/office/drawing/2014/main" id="{247A5811-0517-79E5-9612-7AB37E910BFC}"/>
              </a:ext>
            </a:extLst>
          </p:cNvPr>
          <p:cNvSpPr/>
          <p:nvPr/>
        </p:nvSpPr>
        <p:spPr>
          <a:xfrm>
            <a:off x="0" y="0"/>
            <a:ext cx="9771228" cy="6858000"/>
          </a:xfrm>
          <a:custGeom>
            <a:avLst/>
            <a:gdLst>
              <a:gd name="connsiteX0" fmla="*/ 6643761 w 9771228"/>
              <a:gd name="connsiteY0" fmla="*/ 0 h 6858000"/>
              <a:gd name="connsiteX1" fmla="*/ 9771228 w 9771228"/>
              <a:gd name="connsiteY1" fmla="*/ 6858000 h 6858000"/>
              <a:gd name="connsiteX2" fmla="*/ 6643761 w 9771228"/>
              <a:gd name="connsiteY2" fmla="*/ 6858000 h 6858000"/>
              <a:gd name="connsiteX3" fmla="*/ 0 w 9771228"/>
              <a:gd name="connsiteY3" fmla="*/ 0 h 6858000"/>
              <a:gd name="connsiteX4" fmla="*/ 916567 w 9771228"/>
              <a:gd name="connsiteY4" fmla="*/ 0 h 6858000"/>
              <a:gd name="connsiteX5" fmla="*/ 1220782 w 9771228"/>
              <a:gd name="connsiteY5" fmla="*/ 0 h 6858000"/>
              <a:gd name="connsiteX6" fmla="*/ 4253906 w 9771228"/>
              <a:gd name="connsiteY6" fmla="*/ 0 h 6858000"/>
              <a:gd name="connsiteX7" fmla="*/ 4691226 w 9771228"/>
              <a:gd name="connsiteY7" fmla="*/ 0 h 6858000"/>
              <a:gd name="connsiteX8" fmla="*/ 4691227 w 9771228"/>
              <a:gd name="connsiteY8" fmla="*/ 0 h 6858000"/>
              <a:gd name="connsiteX9" fmla="*/ 5665750 w 9771228"/>
              <a:gd name="connsiteY9" fmla="*/ 0 h 6858000"/>
              <a:gd name="connsiteX10" fmla="*/ 6643758 w 9771228"/>
              <a:gd name="connsiteY10" fmla="*/ 0 h 6858000"/>
              <a:gd name="connsiteX11" fmla="*/ 6643758 w 9771228"/>
              <a:gd name="connsiteY11" fmla="*/ 6858000 h 6858000"/>
              <a:gd name="connsiteX12" fmla="*/ 4691227 w 9771228"/>
              <a:gd name="connsiteY12" fmla="*/ 6858000 h 6858000"/>
              <a:gd name="connsiteX13" fmla="*/ 4691227 w 9771228"/>
              <a:gd name="connsiteY13" fmla="*/ 6857999 h 6858000"/>
              <a:gd name="connsiteX14" fmla="*/ 4691226 w 9771228"/>
              <a:gd name="connsiteY14" fmla="*/ 6857999 h 6858000"/>
              <a:gd name="connsiteX15" fmla="*/ 4691226 w 9771228"/>
              <a:gd name="connsiteY15" fmla="*/ 6858000 h 6858000"/>
              <a:gd name="connsiteX16" fmla="*/ 4253906 w 9771228"/>
              <a:gd name="connsiteY16" fmla="*/ 6858000 h 6858000"/>
              <a:gd name="connsiteX17" fmla="*/ 4253906 w 9771228"/>
              <a:gd name="connsiteY17" fmla="*/ 6857999 h 6858000"/>
              <a:gd name="connsiteX18" fmla="*/ 1220782 w 9771228"/>
              <a:gd name="connsiteY18" fmla="*/ 6857999 h 6858000"/>
              <a:gd name="connsiteX19" fmla="*/ 1220782 w 9771228"/>
              <a:gd name="connsiteY19" fmla="*/ 6858000 h 6858000"/>
              <a:gd name="connsiteX20" fmla="*/ 0 w 9771228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771228" h="6858000">
                <a:moveTo>
                  <a:pt x="6643761" y="0"/>
                </a:moveTo>
                <a:lnTo>
                  <a:pt x="9771228" y="6858000"/>
                </a:lnTo>
                <a:lnTo>
                  <a:pt x="6643761" y="6858000"/>
                </a:lnTo>
                <a:close/>
                <a:moveTo>
                  <a:pt x="0" y="0"/>
                </a:moveTo>
                <a:lnTo>
                  <a:pt x="916567" y="0"/>
                </a:lnTo>
                <a:lnTo>
                  <a:pt x="1220782" y="0"/>
                </a:lnTo>
                <a:lnTo>
                  <a:pt x="4253906" y="0"/>
                </a:lnTo>
                <a:lnTo>
                  <a:pt x="4691226" y="0"/>
                </a:lnTo>
                <a:lnTo>
                  <a:pt x="4691227" y="0"/>
                </a:lnTo>
                <a:lnTo>
                  <a:pt x="5665750" y="0"/>
                </a:lnTo>
                <a:lnTo>
                  <a:pt x="6643758" y="0"/>
                </a:lnTo>
                <a:lnTo>
                  <a:pt x="6643758" y="6858000"/>
                </a:lnTo>
                <a:lnTo>
                  <a:pt x="4691227" y="6858000"/>
                </a:lnTo>
                <a:lnTo>
                  <a:pt x="4691227" y="6857999"/>
                </a:lnTo>
                <a:lnTo>
                  <a:pt x="4691226" y="6857999"/>
                </a:lnTo>
                <a:lnTo>
                  <a:pt x="4691226" y="6858000"/>
                </a:lnTo>
                <a:lnTo>
                  <a:pt x="4253906" y="6858000"/>
                </a:lnTo>
                <a:lnTo>
                  <a:pt x="4253906" y="6857999"/>
                </a:lnTo>
                <a:lnTo>
                  <a:pt x="1220782" y="6857999"/>
                </a:lnTo>
                <a:lnTo>
                  <a:pt x="122078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F0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86D695D-99F0-5112-A47D-2D5B19C172B1}"/>
              </a:ext>
            </a:extLst>
          </p:cNvPr>
          <p:cNvSpPr/>
          <p:nvPr/>
        </p:nvSpPr>
        <p:spPr>
          <a:xfrm>
            <a:off x="8279475" y="3692576"/>
            <a:ext cx="3912523" cy="3165424"/>
          </a:xfrm>
          <a:prstGeom prst="rect">
            <a:avLst/>
          </a:prstGeom>
          <a:blipFill>
            <a:blip r:embed="rId3"/>
            <a:srcRect/>
            <a:stretch>
              <a:fillRect l="-920" r="-2046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9099B6-6DAE-7D7A-B2B1-12A2A3DA2EAD}"/>
              </a:ext>
            </a:extLst>
          </p:cNvPr>
          <p:cNvSpPr txBox="1"/>
          <p:nvPr/>
        </p:nvSpPr>
        <p:spPr>
          <a:xfrm>
            <a:off x="751840" y="1218806"/>
            <a:ext cx="58403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</a:rPr>
              <a:t>We will throw open the doors to a life-changing education for every aspiring Wildcat who’s ready to take on their future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9C5F48-07A3-0F0D-4BFB-19103EFCF9B7}"/>
              </a:ext>
            </a:extLst>
          </p:cNvPr>
          <p:cNvSpPr txBox="1"/>
          <p:nvPr/>
        </p:nvSpPr>
        <p:spPr>
          <a:xfrm>
            <a:off x="8635492" y="1005764"/>
            <a:ext cx="2754793" cy="461665"/>
          </a:xfrm>
          <a:prstGeom prst="rect">
            <a:avLst/>
          </a:prstGeom>
          <a:noFill/>
        </p:spPr>
        <p:txBody>
          <a:bodyPr wrap="square" anchor="t" anchorCtr="0">
            <a:spAutoFit/>
          </a:bodyPr>
          <a:lstStyle/>
          <a:p>
            <a:pPr marL="0" marR="0" lvl="1">
              <a:spcBef>
                <a:spcPts val="0"/>
              </a:spcBef>
              <a:spcAft>
                <a:spcPts val="600"/>
              </a:spcAft>
              <a:buClr>
                <a:srgbClr val="F1E5C3"/>
              </a:buClr>
            </a:pPr>
            <a:r>
              <a:rPr lang="en-US" sz="2400" b="1">
                <a:solidFill>
                  <a:srgbClr val="A30F32"/>
                </a:solidFill>
                <a:latin typeface="Inter" panose="02000503000000020004" pitchFamily="2" charset="0"/>
                <a:ea typeface="Inter" panose="02000503000000020004" pitchFamily="2" charset="0"/>
              </a:rPr>
              <a:t>Key Investments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E80A99-98A6-9F3B-C177-FD4D286D144F}"/>
              </a:ext>
            </a:extLst>
          </p:cNvPr>
          <p:cNvSpPr txBox="1"/>
          <p:nvPr/>
        </p:nvSpPr>
        <p:spPr>
          <a:xfrm>
            <a:off x="8635492" y="1535321"/>
            <a:ext cx="2754793" cy="1862048"/>
          </a:xfrm>
          <a:prstGeom prst="rect">
            <a:avLst/>
          </a:prstGeom>
          <a:noFill/>
        </p:spPr>
        <p:txBody>
          <a:bodyPr wrap="square" anchor="t" anchorCtr="0">
            <a:spAutoFit/>
          </a:bodyPr>
          <a:lstStyle/>
          <a:p>
            <a:pPr marL="342900" marR="0" lvl="1" indent="-3429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A30F3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Wildcat Promise</a:t>
            </a:r>
          </a:p>
          <a:p>
            <a:pPr marL="342900" marR="0" lvl="1" indent="-3429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A30F3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Scholarships</a:t>
            </a:r>
          </a:p>
          <a:p>
            <a:pPr marL="342900" marR="0" lvl="1" indent="-3429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A30F3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Basic Needs</a:t>
            </a:r>
          </a:p>
          <a:p>
            <a:pPr marL="342900" marR="0" lvl="1" indent="-3429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A30F3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Affordable learning materials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654A5C73-B76F-2ECF-F21A-F8ECBB087B01}"/>
              </a:ext>
            </a:extLst>
          </p:cNvPr>
          <p:cNvSpPr/>
          <p:nvPr/>
        </p:nvSpPr>
        <p:spPr>
          <a:xfrm>
            <a:off x="1" y="3680639"/>
            <a:ext cx="9767666" cy="3177360"/>
          </a:xfrm>
          <a:custGeom>
            <a:avLst/>
            <a:gdLst>
              <a:gd name="connsiteX0" fmla="*/ 0 w 9767666"/>
              <a:gd name="connsiteY0" fmla="*/ 0 h 3177360"/>
              <a:gd name="connsiteX1" fmla="*/ 1084388 w 9767666"/>
              <a:gd name="connsiteY1" fmla="*/ 0 h 3177360"/>
              <a:gd name="connsiteX2" fmla="*/ 1084388 w 9767666"/>
              <a:gd name="connsiteY2" fmla="*/ 4831 h 3177360"/>
              <a:gd name="connsiteX3" fmla="*/ 1706820 w 9767666"/>
              <a:gd name="connsiteY3" fmla="*/ 4831 h 3177360"/>
              <a:gd name="connsiteX4" fmla="*/ 1706820 w 9767666"/>
              <a:gd name="connsiteY4" fmla="*/ 9662 h 3177360"/>
              <a:gd name="connsiteX5" fmla="*/ 3169426 w 9767666"/>
              <a:gd name="connsiteY5" fmla="*/ 9662 h 3177360"/>
              <a:gd name="connsiteX6" fmla="*/ 3169426 w 9767666"/>
              <a:gd name="connsiteY6" fmla="*/ 11937 h 3177360"/>
              <a:gd name="connsiteX7" fmla="*/ 8324993 w 9767666"/>
              <a:gd name="connsiteY7" fmla="*/ 11937 h 3177360"/>
              <a:gd name="connsiteX8" fmla="*/ 9767666 w 9767666"/>
              <a:gd name="connsiteY8" fmla="*/ 3177360 h 3177360"/>
              <a:gd name="connsiteX9" fmla="*/ 2980742 w 9767666"/>
              <a:gd name="connsiteY9" fmla="*/ 3177360 h 3177360"/>
              <a:gd name="connsiteX10" fmla="*/ 2980224 w 9767666"/>
              <a:gd name="connsiteY10" fmla="*/ 3176223 h 3177360"/>
              <a:gd name="connsiteX11" fmla="*/ 1084388 w 9767666"/>
              <a:gd name="connsiteY11" fmla="*/ 3176223 h 3177360"/>
              <a:gd name="connsiteX12" fmla="*/ 1084388 w 9767666"/>
              <a:gd name="connsiteY12" fmla="*/ 3177355 h 3177360"/>
              <a:gd name="connsiteX13" fmla="*/ 0 w 9767666"/>
              <a:gd name="connsiteY13" fmla="*/ 3177355 h 317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767666" h="3177360">
                <a:moveTo>
                  <a:pt x="0" y="0"/>
                </a:moveTo>
                <a:lnTo>
                  <a:pt x="1084388" y="0"/>
                </a:lnTo>
                <a:lnTo>
                  <a:pt x="1084388" y="4831"/>
                </a:lnTo>
                <a:lnTo>
                  <a:pt x="1706820" y="4831"/>
                </a:lnTo>
                <a:lnTo>
                  <a:pt x="1706820" y="9662"/>
                </a:lnTo>
                <a:lnTo>
                  <a:pt x="3169426" y="9662"/>
                </a:lnTo>
                <a:lnTo>
                  <a:pt x="3169426" y="11937"/>
                </a:lnTo>
                <a:lnTo>
                  <a:pt x="8324993" y="11937"/>
                </a:lnTo>
                <a:lnTo>
                  <a:pt x="9767666" y="3177360"/>
                </a:lnTo>
                <a:lnTo>
                  <a:pt x="2980742" y="3177360"/>
                </a:lnTo>
                <a:lnTo>
                  <a:pt x="2980224" y="3176223"/>
                </a:lnTo>
                <a:lnTo>
                  <a:pt x="1084388" y="3176223"/>
                </a:lnTo>
                <a:lnTo>
                  <a:pt x="1084388" y="3177355"/>
                </a:lnTo>
                <a:lnTo>
                  <a:pt x="0" y="3177355"/>
                </a:lnTo>
                <a:close/>
              </a:path>
            </a:pathLst>
          </a:custGeom>
          <a:blipFill>
            <a:blip r:embed="rId4"/>
            <a:srcRect/>
            <a:stretch>
              <a:fillRect t="-27078" b="-7781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6FD1B5-A604-2633-1181-1D844885627F}"/>
              </a:ext>
            </a:extLst>
          </p:cNvPr>
          <p:cNvSpPr txBox="1"/>
          <p:nvPr/>
        </p:nvSpPr>
        <p:spPr>
          <a:xfrm>
            <a:off x="182710" y="176046"/>
            <a:ext cx="22236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</a:rPr>
              <a:t>Futures</a:t>
            </a:r>
            <a:r>
              <a:rPr lang="en-US" sz="14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</a:rPr>
              <a:t>  \  Opportunity</a:t>
            </a:r>
          </a:p>
        </p:txBody>
      </p:sp>
    </p:spTree>
    <p:extLst>
      <p:ext uri="{BB962C8B-B14F-4D97-AF65-F5344CB8AC3E}">
        <p14:creationId xmlns:p14="http://schemas.microsoft.com/office/powerpoint/2010/main" val="424406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3C14CB-39B8-9353-C47A-8E66171954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pPr marL="514350" indent="-514350">
              <a:buAutoNum type="arabicPeriod"/>
            </a:pPr>
            <a:r>
              <a:rPr lang="en-US" sz="3200" dirty="0">
                <a:ea typeface="+mn-lt"/>
                <a:cs typeface="+mn-lt"/>
              </a:rPr>
              <a:t>What you do matters. </a:t>
            </a:r>
          </a:p>
          <a:p>
            <a:pPr marL="0" indent="0">
              <a:buNone/>
            </a:pPr>
            <a:endParaRPr lang="en-US" sz="1600" dirty="0">
              <a:ea typeface="+mn-lt"/>
              <a:cs typeface="+mn-lt"/>
            </a:endParaRPr>
          </a:p>
          <a:p>
            <a:pPr marL="512763" indent="-512763">
              <a:buNone/>
            </a:pPr>
            <a:r>
              <a:rPr lang="en-US" sz="3200" dirty="0">
                <a:ea typeface="+mn-lt"/>
                <a:cs typeface="+mn-lt"/>
              </a:rPr>
              <a:t>2. We are becoming a vision, mission and values aligned university. </a:t>
            </a:r>
          </a:p>
          <a:p>
            <a:pPr marL="512763" indent="-512763">
              <a:buNone/>
            </a:pPr>
            <a:endParaRPr lang="en-US" sz="1600" dirty="0">
              <a:ea typeface="+mn-lt"/>
              <a:cs typeface="+mn-lt"/>
            </a:endParaRPr>
          </a:p>
          <a:p>
            <a:pPr marL="457200" indent="-457200">
              <a:buNone/>
            </a:pPr>
            <a:r>
              <a:rPr lang="en-US" sz="3200" dirty="0">
                <a:ea typeface="+mn-lt"/>
                <a:cs typeface="+mn-lt"/>
              </a:rPr>
              <a:t>3. We have overcome some head winds, and have more to face, but we have a bright future ahead of us.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34CA2C-BE37-70AB-12BD-4C58E6AE6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Takeaways </a:t>
            </a:r>
          </a:p>
        </p:txBody>
      </p:sp>
    </p:spTree>
    <p:extLst>
      <p:ext uri="{BB962C8B-B14F-4D97-AF65-F5344CB8AC3E}">
        <p14:creationId xmlns:p14="http://schemas.microsoft.com/office/powerpoint/2010/main" val="37194251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7">
            <a:extLst>
              <a:ext uri="{FF2B5EF4-FFF2-40B4-BE49-F238E27FC236}">
                <a16:creationId xmlns:a16="http://schemas.microsoft.com/office/drawing/2014/main" id="{247A5811-0517-79E5-9612-7AB37E910BFC}"/>
              </a:ext>
            </a:extLst>
          </p:cNvPr>
          <p:cNvSpPr/>
          <p:nvPr/>
        </p:nvSpPr>
        <p:spPr>
          <a:xfrm>
            <a:off x="0" y="0"/>
            <a:ext cx="9771228" cy="6858000"/>
          </a:xfrm>
          <a:custGeom>
            <a:avLst/>
            <a:gdLst>
              <a:gd name="connsiteX0" fmla="*/ 6643761 w 9771228"/>
              <a:gd name="connsiteY0" fmla="*/ 0 h 6858000"/>
              <a:gd name="connsiteX1" fmla="*/ 9771228 w 9771228"/>
              <a:gd name="connsiteY1" fmla="*/ 6858000 h 6858000"/>
              <a:gd name="connsiteX2" fmla="*/ 6643761 w 9771228"/>
              <a:gd name="connsiteY2" fmla="*/ 6858000 h 6858000"/>
              <a:gd name="connsiteX3" fmla="*/ 0 w 9771228"/>
              <a:gd name="connsiteY3" fmla="*/ 0 h 6858000"/>
              <a:gd name="connsiteX4" fmla="*/ 916567 w 9771228"/>
              <a:gd name="connsiteY4" fmla="*/ 0 h 6858000"/>
              <a:gd name="connsiteX5" fmla="*/ 1220782 w 9771228"/>
              <a:gd name="connsiteY5" fmla="*/ 0 h 6858000"/>
              <a:gd name="connsiteX6" fmla="*/ 4253906 w 9771228"/>
              <a:gd name="connsiteY6" fmla="*/ 0 h 6858000"/>
              <a:gd name="connsiteX7" fmla="*/ 4691226 w 9771228"/>
              <a:gd name="connsiteY7" fmla="*/ 0 h 6858000"/>
              <a:gd name="connsiteX8" fmla="*/ 4691227 w 9771228"/>
              <a:gd name="connsiteY8" fmla="*/ 0 h 6858000"/>
              <a:gd name="connsiteX9" fmla="*/ 5665750 w 9771228"/>
              <a:gd name="connsiteY9" fmla="*/ 0 h 6858000"/>
              <a:gd name="connsiteX10" fmla="*/ 6643758 w 9771228"/>
              <a:gd name="connsiteY10" fmla="*/ 0 h 6858000"/>
              <a:gd name="connsiteX11" fmla="*/ 6643758 w 9771228"/>
              <a:gd name="connsiteY11" fmla="*/ 6858000 h 6858000"/>
              <a:gd name="connsiteX12" fmla="*/ 4691227 w 9771228"/>
              <a:gd name="connsiteY12" fmla="*/ 6858000 h 6858000"/>
              <a:gd name="connsiteX13" fmla="*/ 4691227 w 9771228"/>
              <a:gd name="connsiteY13" fmla="*/ 6857999 h 6858000"/>
              <a:gd name="connsiteX14" fmla="*/ 4691226 w 9771228"/>
              <a:gd name="connsiteY14" fmla="*/ 6857999 h 6858000"/>
              <a:gd name="connsiteX15" fmla="*/ 4691226 w 9771228"/>
              <a:gd name="connsiteY15" fmla="*/ 6858000 h 6858000"/>
              <a:gd name="connsiteX16" fmla="*/ 4253906 w 9771228"/>
              <a:gd name="connsiteY16" fmla="*/ 6858000 h 6858000"/>
              <a:gd name="connsiteX17" fmla="*/ 4253906 w 9771228"/>
              <a:gd name="connsiteY17" fmla="*/ 6857999 h 6858000"/>
              <a:gd name="connsiteX18" fmla="*/ 1220782 w 9771228"/>
              <a:gd name="connsiteY18" fmla="*/ 6857999 h 6858000"/>
              <a:gd name="connsiteX19" fmla="*/ 1220782 w 9771228"/>
              <a:gd name="connsiteY19" fmla="*/ 6858000 h 6858000"/>
              <a:gd name="connsiteX20" fmla="*/ 0 w 9771228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771228" h="6858000">
                <a:moveTo>
                  <a:pt x="6643761" y="0"/>
                </a:moveTo>
                <a:lnTo>
                  <a:pt x="9771228" y="6858000"/>
                </a:lnTo>
                <a:lnTo>
                  <a:pt x="6643761" y="6858000"/>
                </a:lnTo>
                <a:close/>
                <a:moveTo>
                  <a:pt x="0" y="0"/>
                </a:moveTo>
                <a:lnTo>
                  <a:pt x="916567" y="0"/>
                </a:lnTo>
                <a:lnTo>
                  <a:pt x="1220782" y="0"/>
                </a:lnTo>
                <a:lnTo>
                  <a:pt x="4253906" y="0"/>
                </a:lnTo>
                <a:lnTo>
                  <a:pt x="4691226" y="0"/>
                </a:lnTo>
                <a:lnTo>
                  <a:pt x="4691227" y="0"/>
                </a:lnTo>
                <a:lnTo>
                  <a:pt x="5665750" y="0"/>
                </a:lnTo>
                <a:lnTo>
                  <a:pt x="6643758" y="0"/>
                </a:lnTo>
                <a:lnTo>
                  <a:pt x="6643758" y="6858000"/>
                </a:lnTo>
                <a:lnTo>
                  <a:pt x="4691227" y="6858000"/>
                </a:lnTo>
                <a:lnTo>
                  <a:pt x="4691227" y="6857999"/>
                </a:lnTo>
                <a:lnTo>
                  <a:pt x="4691226" y="6857999"/>
                </a:lnTo>
                <a:lnTo>
                  <a:pt x="4691226" y="6858000"/>
                </a:lnTo>
                <a:lnTo>
                  <a:pt x="4253906" y="6858000"/>
                </a:lnTo>
                <a:lnTo>
                  <a:pt x="4253906" y="6857999"/>
                </a:lnTo>
                <a:lnTo>
                  <a:pt x="1220782" y="6857999"/>
                </a:lnTo>
                <a:lnTo>
                  <a:pt x="122078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F0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86D695D-99F0-5112-A47D-2D5B19C172B1}"/>
              </a:ext>
            </a:extLst>
          </p:cNvPr>
          <p:cNvSpPr/>
          <p:nvPr/>
        </p:nvSpPr>
        <p:spPr>
          <a:xfrm>
            <a:off x="8279475" y="3692576"/>
            <a:ext cx="3912523" cy="3165424"/>
          </a:xfrm>
          <a:prstGeom prst="rect">
            <a:avLst/>
          </a:prstGeom>
          <a:blipFill>
            <a:blip r:embed="rId3"/>
            <a:srcRect/>
            <a:stretch>
              <a:fillRect l="-10693" t="-12770" r="-2619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9099B6-6DAE-7D7A-B2B1-12A2A3DA2EAD}"/>
              </a:ext>
            </a:extLst>
          </p:cNvPr>
          <p:cNvSpPr txBox="1"/>
          <p:nvPr/>
        </p:nvSpPr>
        <p:spPr>
          <a:xfrm>
            <a:off x="1094591" y="1295187"/>
            <a:ext cx="51201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</a:rPr>
              <a:t>We will make sure every student who chooses Central gets the best of Central.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9C5F48-07A3-0F0D-4BFB-19103EFCF9B7}"/>
              </a:ext>
            </a:extLst>
          </p:cNvPr>
          <p:cNvSpPr txBox="1"/>
          <p:nvPr/>
        </p:nvSpPr>
        <p:spPr>
          <a:xfrm>
            <a:off x="8369487" y="500448"/>
            <a:ext cx="2754793" cy="461665"/>
          </a:xfrm>
          <a:prstGeom prst="rect">
            <a:avLst/>
          </a:prstGeom>
          <a:noFill/>
        </p:spPr>
        <p:txBody>
          <a:bodyPr wrap="square" anchor="t" anchorCtr="0">
            <a:spAutoFit/>
          </a:bodyPr>
          <a:lstStyle/>
          <a:p>
            <a:pPr marL="0" marR="0" lvl="1">
              <a:spcBef>
                <a:spcPts val="0"/>
              </a:spcBef>
              <a:spcAft>
                <a:spcPts val="600"/>
              </a:spcAft>
              <a:buClr>
                <a:srgbClr val="F1E5C3"/>
              </a:buClr>
            </a:pPr>
            <a:r>
              <a:rPr lang="en-US" sz="2400" b="1">
                <a:solidFill>
                  <a:srgbClr val="A30F32"/>
                </a:solidFill>
                <a:latin typeface="Inter" panose="02000503000000020004" pitchFamily="2" charset="0"/>
                <a:ea typeface="Inter" panose="02000503000000020004" pitchFamily="2" charset="0"/>
              </a:rPr>
              <a:t>Key Investments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E80A99-98A6-9F3B-C177-FD4D286D144F}"/>
              </a:ext>
            </a:extLst>
          </p:cNvPr>
          <p:cNvSpPr txBox="1"/>
          <p:nvPr/>
        </p:nvSpPr>
        <p:spPr>
          <a:xfrm>
            <a:off x="8369487" y="1063255"/>
            <a:ext cx="3912522" cy="2225096"/>
          </a:xfrm>
          <a:prstGeom prst="rect">
            <a:avLst/>
          </a:prstGeom>
          <a:noFill/>
        </p:spPr>
        <p:txBody>
          <a:bodyPr wrap="square" anchor="t" anchorCtr="0">
            <a:spAutoFit/>
          </a:bodyPr>
          <a:lstStyle/>
          <a:p>
            <a:pPr marL="342900" marR="0" lvl="1" indent="-342900">
              <a:lnSpc>
                <a:spcPts val="2300"/>
              </a:lnSpc>
              <a:spcBef>
                <a:spcPts val="0"/>
              </a:spcBef>
              <a:spcAft>
                <a:spcPts val="600"/>
              </a:spcAft>
              <a:buClr>
                <a:srgbClr val="A30F3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5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Undergraduate Research</a:t>
            </a:r>
          </a:p>
          <a:p>
            <a:pPr marL="342900" marR="0" lvl="1" indent="-342900">
              <a:lnSpc>
                <a:spcPts val="2300"/>
              </a:lnSpc>
              <a:spcBef>
                <a:spcPts val="0"/>
              </a:spcBef>
              <a:spcAft>
                <a:spcPts val="600"/>
              </a:spcAft>
              <a:buClr>
                <a:srgbClr val="A30F3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5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Study Away</a:t>
            </a:r>
          </a:p>
          <a:p>
            <a:pPr marL="342900" marR="0" lvl="1" indent="-342900">
              <a:lnSpc>
                <a:spcPts val="2300"/>
              </a:lnSpc>
              <a:spcBef>
                <a:spcPts val="0"/>
              </a:spcBef>
              <a:spcAft>
                <a:spcPts val="600"/>
              </a:spcAft>
              <a:buClr>
                <a:srgbClr val="A30F3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5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Real-World Practice</a:t>
            </a:r>
          </a:p>
          <a:p>
            <a:pPr marL="342900" marR="0" lvl="1" indent="-342900">
              <a:lnSpc>
                <a:spcPts val="2300"/>
              </a:lnSpc>
              <a:spcBef>
                <a:spcPts val="0"/>
              </a:spcBef>
              <a:spcAft>
                <a:spcPts val="600"/>
              </a:spcAft>
              <a:buClr>
                <a:srgbClr val="A30F3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5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Institute of Civic and</a:t>
            </a:r>
            <a:br>
              <a:rPr lang="en-US" sz="165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en-US" sz="165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Community Engagement</a:t>
            </a:r>
          </a:p>
          <a:p>
            <a:pPr marL="342900" marR="0" lvl="1" indent="-342900">
              <a:lnSpc>
                <a:spcPts val="2300"/>
              </a:lnSpc>
              <a:spcBef>
                <a:spcPts val="0"/>
              </a:spcBef>
              <a:spcAft>
                <a:spcPts val="600"/>
              </a:spcAft>
              <a:buClr>
                <a:srgbClr val="A30F3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5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Center for Engaged Learning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654A5C73-B76F-2ECF-F21A-F8ECBB087B01}"/>
              </a:ext>
            </a:extLst>
          </p:cNvPr>
          <p:cNvSpPr/>
          <p:nvPr/>
        </p:nvSpPr>
        <p:spPr>
          <a:xfrm>
            <a:off x="1" y="3680639"/>
            <a:ext cx="9767666" cy="3177360"/>
          </a:xfrm>
          <a:custGeom>
            <a:avLst/>
            <a:gdLst>
              <a:gd name="connsiteX0" fmla="*/ 0 w 9767666"/>
              <a:gd name="connsiteY0" fmla="*/ 0 h 3177360"/>
              <a:gd name="connsiteX1" fmla="*/ 1084388 w 9767666"/>
              <a:gd name="connsiteY1" fmla="*/ 0 h 3177360"/>
              <a:gd name="connsiteX2" fmla="*/ 1084388 w 9767666"/>
              <a:gd name="connsiteY2" fmla="*/ 4831 h 3177360"/>
              <a:gd name="connsiteX3" fmla="*/ 1706820 w 9767666"/>
              <a:gd name="connsiteY3" fmla="*/ 4831 h 3177360"/>
              <a:gd name="connsiteX4" fmla="*/ 1706820 w 9767666"/>
              <a:gd name="connsiteY4" fmla="*/ 9662 h 3177360"/>
              <a:gd name="connsiteX5" fmla="*/ 3169426 w 9767666"/>
              <a:gd name="connsiteY5" fmla="*/ 9662 h 3177360"/>
              <a:gd name="connsiteX6" fmla="*/ 3169426 w 9767666"/>
              <a:gd name="connsiteY6" fmla="*/ 11937 h 3177360"/>
              <a:gd name="connsiteX7" fmla="*/ 8324993 w 9767666"/>
              <a:gd name="connsiteY7" fmla="*/ 11937 h 3177360"/>
              <a:gd name="connsiteX8" fmla="*/ 9767666 w 9767666"/>
              <a:gd name="connsiteY8" fmla="*/ 3177360 h 3177360"/>
              <a:gd name="connsiteX9" fmla="*/ 2980742 w 9767666"/>
              <a:gd name="connsiteY9" fmla="*/ 3177360 h 3177360"/>
              <a:gd name="connsiteX10" fmla="*/ 2980224 w 9767666"/>
              <a:gd name="connsiteY10" fmla="*/ 3176223 h 3177360"/>
              <a:gd name="connsiteX11" fmla="*/ 1084388 w 9767666"/>
              <a:gd name="connsiteY11" fmla="*/ 3176223 h 3177360"/>
              <a:gd name="connsiteX12" fmla="*/ 1084388 w 9767666"/>
              <a:gd name="connsiteY12" fmla="*/ 3177355 h 3177360"/>
              <a:gd name="connsiteX13" fmla="*/ 0 w 9767666"/>
              <a:gd name="connsiteY13" fmla="*/ 3177355 h 317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767666" h="3177360">
                <a:moveTo>
                  <a:pt x="0" y="0"/>
                </a:moveTo>
                <a:lnTo>
                  <a:pt x="1084388" y="0"/>
                </a:lnTo>
                <a:lnTo>
                  <a:pt x="1084388" y="4831"/>
                </a:lnTo>
                <a:lnTo>
                  <a:pt x="1706820" y="4831"/>
                </a:lnTo>
                <a:lnTo>
                  <a:pt x="1706820" y="9662"/>
                </a:lnTo>
                <a:lnTo>
                  <a:pt x="3169426" y="9662"/>
                </a:lnTo>
                <a:lnTo>
                  <a:pt x="3169426" y="11937"/>
                </a:lnTo>
                <a:lnTo>
                  <a:pt x="8324993" y="11937"/>
                </a:lnTo>
                <a:lnTo>
                  <a:pt x="9767666" y="3177360"/>
                </a:lnTo>
                <a:lnTo>
                  <a:pt x="2980742" y="3177360"/>
                </a:lnTo>
                <a:lnTo>
                  <a:pt x="2980224" y="3176223"/>
                </a:lnTo>
                <a:lnTo>
                  <a:pt x="1084388" y="3176223"/>
                </a:lnTo>
                <a:lnTo>
                  <a:pt x="1084388" y="3177355"/>
                </a:lnTo>
                <a:lnTo>
                  <a:pt x="0" y="3177355"/>
                </a:lnTo>
                <a:close/>
              </a:path>
            </a:pathLst>
          </a:custGeom>
          <a:blipFill>
            <a:blip r:embed="rId4"/>
            <a:srcRect/>
            <a:stretch>
              <a:fillRect t="-32370" b="-7252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F58AEB-CF1D-2298-4AC1-549F0A490DDA}"/>
              </a:ext>
            </a:extLst>
          </p:cNvPr>
          <p:cNvSpPr txBox="1"/>
          <p:nvPr/>
        </p:nvSpPr>
        <p:spPr>
          <a:xfrm>
            <a:off x="182710" y="176046"/>
            <a:ext cx="22236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</a:rPr>
              <a:t>Futures</a:t>
            </a:r>
            <a:r>
              <a:rPr lang="en-US" sz="14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</a:rPr>
              <a:t>  \  Experience</a:t>
            </a:r>
          </a:p>
        </p:txBody>
      </p:sp>
    </p:spTree>
    <p:extLst>
      <p:ext uri="{BB962C8B-B14F-4D97-AF65-F5344CB8AC3E}">
        <p14:creationId xmlns:p14="http://schemas.microsoft.com/office/powerpoint/2010/main" val="107268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7">
            <a:extLst>
              <a:ext uri="{FF2B5EF4-FFF2-40B4-BE49-F238E27FC236}">
                <a16:creationId xmlns:a16="http://schemas.microsoft.com/office/drawing/2014/main" id="{247A5811-0517-79E5-9612-7AB37E910BFC}"/>
              </a:ext>
            </a:extLst>
          </p:cNvPr>
          <p:cNvSpPr/>
          <p:nvPr/>
        </p:nvSpPr>
        <p:spPr>
          <a:xfrm>
            <a:off x="0" y="0"/>
            <a:ext cx="9771228" cy="6858000"/>
          </a:xfrm>
          <a:custGeom>
            <a:avLst/>
            <a:gdLst>
              <a:gd name="connsiteX0" fmla="*/ 6643761 w 9771228"/>
              <a:gd name="connsiteY0" fmla="*/ 0 h 6858000"/>
              <a:gd name="connsiteX1" fmla="*/ 9771228 w 9771228"/>
              <a:gd name="connsiteY1" fmla="*/ 6858000 h 6858000"/>
              <a:gd name="connsiteX2" fmla="*/ 6643761 w 9771228"/>
              <a:gd name="connsiteY2" fmla="*/ 6858000 h 6858000"/>
              <a:gd name="connsiteX3" fmla="*/ 0 w 9771228"/>
              <a:gd name="connsiteY3" fmla="*/ 0 h 6858000"/>
              <a:gd name="connsiteX4" fmla="*/ 916567 w 9771228"/>
              <a:gd name="connsiteY4" fmla="*/ 0 h 6858000"/>
              <a:gd name="connsiteX5" fmla="*/ 1220782 w 9771228"/>
              <a:gd name="connsiteY5" fmla="*/ 0 h 6858000"/>
              <a:gd name="connsiteX6" fmla="*/ 4253906 w 9771228"/>
              <a:gd name="connsiteY6" fmla="*/ 0 h 6858000"/>
              <a:gd name="connsiteX7" fmla="*/ 4691226 w 9771228"/>
              <a:gd name="connsiteY7" fmla="*/ 0 h 6858000"/>
              <a:gd name="connsiteX8" fmla="*/ 4691227 w 9771228"/>
              <a:gd name="connsiteY8" fmla="*/ 0 h 6858000"/>
              <a:gd name="connsiteX9" fmla="*/ 5665750 w 9771228"/>
              <a:gd name="connsiteY9" fmla="*/ 0 h 6858000"/>
              <a:gd name="connsiteX10" fmla="*/ 6643758 w 9771228"/>
              <a:gd name="connsiteY10" fmla="*/ 0 h 6858000"/>
              <a:gd name="connsiteX11" fmla="*/ 6643758 w 9771228"/>
              <a:gd name="connsiteY11" fmla="*/ 6858000 h 6858000"/>
              <a:gd name="connsiteX12" fmla="*/ 4691227 w 9771228"/>
              <a:gd name="connsiteY12" fmla="*/ 6858000 h 6858000"/>
              <a:gd name="connsiteX13" fmla="*/ 4691227 w 9771228"/>
              <a:gd name="connsiteY13" fmla="*/ 6857999 h 6858000"/>
              <a:gd name="connsiteX14" fmla="*/ 4691226 w 9771228"/>
              <a:gd name="connsiteY14" fmla="*/ 6857999 h 6858000"/>
              <a:gd name="connsiteX15" fmla="*/ 4691226 w 9771228"/>
              <a:gd name="connsiteY15" fmla="*/ 6858000 h 6858000"/>
              <a:gd name="connsiteX16" fmla="*/ 4253906 w 9771228"/>
              <a:gd name="connsiteY16" fmla="*/ 6858000 h 6858000"/>
              <a:gd name="connsiteX17" fmla="*/ 4253906 w 9771228"/>
              <a:gd name="connsiteY17" fmla="*/ 6857999 h 6858000"/>
              <a:gd name="connsiteX18" fmla="*/ 1220782 w 9771228"/>
              <a:gd name="connsiteY18" fmla="*/ 6857999 h 6858000"/>
              <a:gd name="connsiteX19" fmla="*/ 1220782 w 9771228"/>
              <a:gd name="connsiteY19" fmla="*/ 6858000 h 6858000"/>
              <a:gd name="connsiteX20" fmla="*/ 0 w 9771228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771228" h="6858000">
                <a:moveTo>
                  <a:pt x="6643761" y="0"/>
                </a:moveTo>
                <a:lnTo>
                  <a:pt x="9771228" y="6858000"/>
                </a:lnTo>
                <a:lnTo>
                  <a:pt x="6643761" y="6858000"/>
                </a:lnTo>
                <a:close/>
                <a:moveTo>
                  <a:pt x="0" y="0"/>
                </a:moveTo>
                <a:lnTo>
                  <a:pt x="916567" y="0"/>
                </a:lnTo>
                <a:lnTo>
                  <a:pt x="1220782" y="0"/>
                </a:lnTo>
                <a:lnTo>
                  <a:pt x="4253906" y="0"/>
                </a:lnTo>
                <a:lnTo>
                  <a:pt x="4691226" y="0"/>
                </a:lnTo>
                <a:lnTo>
                  <a:pt x="4691227" y="0"/>
                </a:lnTo>
                <a:lnTo>
                  <a:pt x="5665750" y="0"/>
                </a:lnTo>
                <a:lnTo>
                  <a:pt x="6643758" y="0"/>
                </a:lnTo>
                <a:lnTo>
                  <a:pt x="6643758" y="6858000"/>
                </a:lnTo>
                <a:lnTo>
                  <a:pt x="4691227" y="6858000"/>
                </a:lnTo>
                <a:lnTo>
                  <a:pt x="4691227" y="6857999"/>
                </a:lnTo>
                <a:lnTo>
                  <a:pt x="4691226" y="6857999"/>
                </a:lnTo>
                <a:lnTo>
                  <a:pt x="4691226" y="6858000"/>
                </a:lnTo>
                <a:lnTo>
                  <a:pt x="4253906" y="6858000"/>
                </a:lnTo>
                <a:lnTo>
                  <a:pt x="4253906" y="6857999"/>
                </a:lnTo>
                <a:lnTo>
                  <a:pt x="1220782" y="6857999"/>
                </a:lnTo>
                <a:lnTo>
                  <a:pt x="122078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F0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86D695D-99F0-5112-A47D-2D5B19C172B1}"/>
              </a:ext>
            </a:extLst>
          </p:cNvPr>
          <p:cNvSpPr/>
          <p:nvPr/>
        </p:nvSpPr>
        <p:spPr>
          <a:xfrm>
            <a:off x="8279475" y="3692576"/>
            <a:ext cx="3912523" cy="3165424"/>
          </a:xfrm>
          <a:prstGeom prst="rect">
            <a:avLst/>
          </a:prstGeom>
          <a:blipFill>
            <a:blip r:embed="rId3"/>
            <a:srcRect/>
            <a:stretch>
              <a:fillRect l="-1512" r="-1987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9099B6-6DAE-7D7A-B2B1-12A2A3DA2EAD}"/>
              </a:ext>
            </a:extLst>
          </p:cNvPr>
          <p:cNvSpPr txBox="1"/>
          <p:nvPr/>
        </p:nvSpPr>
        <p:spPr>
          <a:xfrm>
            <a:off x="1110919" y="1246200"/>
            <a:ext cx="51201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</a:rPr>
              <a:t>We will build the future of education at Central Washington University and define the career paths of tomorrow.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9C5F48-07A3-0F0D-4BFB-19103EFCF9B7}"/>
              </a:ext>
            </a:extLst>
          </p:cNvPr>
          <p:cNvSpPr txBox="1"/>
          <p:nvPr/>
        </p:nvSpPr>
        <p:spPr>
          <a:xfrm>
            <a:off x="8369487" y="500448"/>
            <a:ext cx="2754793" cy="461665"/>
          </a:xfrm>
          <a:prstGeom prst="rect">
            <a:avLst/>
          </a:prstGeom>
          <a:noFill/>
        </p:spPr>
        <p:txBody>
          <a:bodyPr wrap="square" anchor="t" anchorCtr="0">
            <a:spAutoFit/>
          </a:bodyPr>
          <a:lstStyle/>
          <a:p>
            <a:pPr marL="0" marR="0" lvl="1">
              <a:spcBef>
                <a:spcPts val="0"/>
              </a:spcBef>
              <a:spcAft>
                <a:spcPts val="600"/>
              </a:spcAft>
              <a:buClr>
                <a:srgbClr val="F1E5C3"/>
              </a:buClr>
            </a:pPr>
            <a:r>
              <a:rPr lang="en-US" sz="2400" b="1">
                <a:solidFill>
                  <a:srgbClr val="A30F32"/>
                </a:solidFill>
                <a:latin typeface="Inter" panose="02000503000000020004" pitchFamily="2" charset="0"/>
                <a:ea typeface="Inter" panose="02000503000000020004" pitchFamily="2" charset="0"/>
              </a:rPr>
              <a:t>Key Investments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E80A99-98A6-9F3B-C177-FD4D286D144F}"/>
              </a:ext>
            </a:extLst>
          </p:cNvPr>
          <p:cNvSpPr txBox="1"/>
          <p:nvPr/>
        </p:nvSpPr>
        <p:spPr>
          <a:xfrm>
            <a:off x="8369487" y="1063255"/>
            <a:ext cx="3664670" cy="2441694"/>
          </a:xfrm>
          <a:prstGeom prst="rect">
            <a:avLst/>
          </a:prstGeom>
          <a:noFill/>
        </p:spPr>
        <p:txBody>
          <a:bodyPr wrap="square" anchor="t" anchorCtr="0">
            <a:spAutoFit/>
          </a:bodyPr>
          <a:lstStyle/>
          <a:p>
            <a:pPr marL="342900" marR="0" lvl="1" indent="-342900">
              <a:lnSpc>
                <a:spcPts val="2300"/>
              </a:lnSpc>
              <a:spcBef>
                <a:spcPts val="0"/>
              </a:spcBef>
              <a:spcAft>
                <a:spcPts val="600"/>
              </a:spcAft>
              <a:buClr>
                <a:srgbClr val="A30F3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5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Center for Financial Planning and Well-Being</a:t>
            </a:r>
          </a:p>
          <a:p>
            <a:pPr marL="342900" marR="0" lvl="1" indent="-342900">
              <a:lnSpc>
                <a:spcPts val="2300"/>
              </a:lnSpc>
              <a:spcBef>
                <a:spcPts val="0"/>
              </a:spcBef>
              <a:spcAft>
                <a:spcPts val="600"/>
              </a:spcAft>
              <a:buClr>
                <a:srgbClr val="A30F3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5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Center for Excellence in Science and Math Education</a:t>
            </a:r>
          </a:p>
          <a:p>
            <a:pPr marL="342900" marR="0" lvl="1" indent="-342900">
              <a:lnSpc>
                <a:spcPts val="2300"/>
              </a:lnSpc>
              <a:spcBef>
                <a:spcPts val="0"/>
              </a:spcBef>
              <a:spcAft>
                <a:spcPts val="600"/>
              </a:spcAft>
              <a:buClr>
                <a:srgbClr val="A30F3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5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Health Sciences</a:t>
            </a:r>
          </a:p>
          <a:p>
            <a:pPr marL="342900" marR="0" lvl="1" indent="-342900">
              <a:lnSpc>
                <a:spcPts val="2300"/>
              </a:lnSpc>
              <a:spcBef>
                <a:spcPts val="0"/>
              </a:spcBef>
              <a:spcAft>
                <a:spcPts val="600"/>
              </a:spcAft>
              <a:buClr>
                <a:srgbClr val="A30F3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5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Humanities of the Future</a:t>
            </a:r>
          </a:p>
          <a:p>
            <a:pPr marL="342900" marR="0" lvl="1" indent="-342900">
              <a:lnSpc>
                <a:spcPts val="2300"/>
              </a:lnSpc>
              <a:spcBef>
                <a:spcPts val="0"/>
              </a:spcBef>
              <a:spcAft>
                <a:spcPts val="600"/>
              </a:spcAft>
              <a:buClr>
                <a:srgbClr val="A30F3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5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Tomlinson Stadium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654A5C73-B76F-2ECF-F21A-F8ECBB087B01}"/>
              </a:ext>
            </a:extLst>
          </p:cNvPr>
          <p:cNvSpPr/>
          <p:nvPr/>
        </p:nvSpPr>
        <p:spPr>
          <a:xfrm>
            <a:off x="1" y="3680639"/>
            <a:ext cx="9767666" cy="3177360"/>
          </a:xfrm>
          <a:custGeom>
            <a:avLst/>
            <a:gdLst>
              <a:gd name="connsiteX0" fmla="*/ 0 w 9767666"/>
              <a:gd name="connsiteY0" fmla="*/ 0 h 3177360"/>
              <a:gd name="connsiteX1" fmla="*/ 1084388 w 9767666"/>
              <a:gd name="connsiteY1" fmla="*/ 0 h 3177360"/>
              <a:gd name="connsiteX2" fmla="*/ 1084388 w 9767666"/>
              <a:gd name="connsiteY2" fmla="*/ 4831 h 3177360"/>
              <a:gd name="connsiteX3" fmla="*/ 1706820 w 9767666"/>
              <a:gd name="connsiteY3" fmla="*/ 4831 h 3177360"/>
              <a:gd name="connsiteX4" fmla="*/ 1706820 w 9767666"/>
              <a:gd name="connsiteY4" fmla="*/ 9662 h 3177360"/>
              <a:gd name="connsiteX5" fmla="*/ 3169426 w 9767666"/>
              <a:gd name="connsiteY5" fmla="*/ 9662 h 3177360"/>
              <a:gd name="connsiteX6" fmla="*/ 3169426 w 9767666"/>
              <a:gd name="connsiteY6" fmla="*/ 11937 h 3177360"/>
              <a:gd name="connsiteX7" fmla="*/ 8324993 w 9767666"/>
              <a:gd name="connsiteY7" fmla="*/ 11937 h 3177360"/>
              <a:gd name="connsiteX8" fmla="*/ 9767666 w 9767666"/>
              <a:gd name="connsiteY8" fmla="*/ 3177360 h 3177360"/>
              <a:gd name="connsiteX9" fmla="*/ 2980742 w 9767666"/>
              <a:gd name="connsiteY9" fmla="*/ 3177360 h 3177360"/>
              <a:gd name="connsiteX10" fmla="*/ 2980224 w 9767666"/>
              <a:gd name="connsiteY10" fmla="*/ 3176223 h 3177360"/>
              <a:gd name="connsiteX11" fmla="*/ 1084388 w 9767666"/>
              <a:gd name="connsiteY11" fmla="*/ 3176223 h 3177360"/>
              <a:gd name="connsiteX12" fmla="*/ 1084388 w 9767666"/>
              <a:gd name="connsiteY12" fmla="*/ 3177355 h 3177360"/>
              <a:gd name="connsiteX13" fmla="*/ 0 w 9767666"/>
              <a:gd name="connsiteY13" fmla="*/ 3177355 h 317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767666" h="3177360">
                <a:moveTo>
                  <a:pt x="0" y="0"/>
                </a:moveTo>
                <a:lnTo>
                  <a:pt x="1084388" y="0"/>
                </a:lnTo>
                <a:lnTo>
                  <a:pt x="1084388" y="4831"/>
                </a:lnTo>
                <a:lnTo>
                  <a:pt x="1706820" y="4831"/>
                </a:lnTo>
                <a:lnTo>
                  <a:pt x="1706820" y="9662"/>
                </a:lnTo>
                <a:lnTo>
                  <a:pt x="3169426" y="9662"/>
                </a:lnTo>
                <a:lnTo>
                  <a:pt x="3169426" y="11937"/>
                </a:lnTo>
                <a:lnTo>
                  <a:pt x="8324993" y="11937"/>
                </a:lnTo>
                <a:lnTo>
                  <a:pt x="9767666" y="3177360"/>
                </a:lnTo>
                <a:lnTo>
                  <a:pt x="2980742" y="3177360"/>
                </a:lnTo>
                <a:lnTo>
                  <a:pt x="2980224" y="3176223"/>
                </a:lnTo>
                <a:lnTo>
                  <a:pt x="1084388" y="3176223"/>
                </a:lnTo>
                <a:lnTo>
                  <a:pt x="1084388" y="3177355"/>
                </a:lnTo>
                <a:lnTo>
                  <a:pt x="0" y="3177355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t="-35960" b="-6903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86BE56-BCC6-9080-B8B9-0C57DB2B8C9E}"/>
              </a:ext>
            </a:extLst>
          </p:cNvPr>
          <p:cNvSpPr txBox="1"/>
          <p:nvPr/>
        </p:nvSpPr>
        <p:spPr>
          <a:xfrm>
            <a:off x="182710" y="176046"/>
            <a:ext cx="22236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</a:rPr>
              <a:t>Futures</a:t>
            </a:r>
            <a:r>
              <a:rPr lang="en-US" sz="14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</a:rPr>
              <a:t>  \  Impact</a:t>
            </a:r>
          </a:p>
        </p:txBody>
      </p:sp>
    </p:spTree>
    <p:extLst>
      <p:ext uri="{BB962C8B-B14F-4D97-AF65-F5344CB8AC3E}">
        <p14:creationId xmlns:p14="http://schemas.microsoft.com/office/powerpoint/2010/main" val="337315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5FFBED-0171-636C-AFFF-ED5643478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Inter Black"/>
                <a:ea typeface="Inter Black"/>
                <a:cs typeface="Inter Black"/>
              </a:rPr>
              <a:t>Recent Philanthropic Support</a:t>
            </a:r>
            <a:endParaRPr lang="en-US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AB07271-7E52-DDD0-C1CF-8783AF5016BF}"/>
              </a:ext>
            </a:extLst>
          </p:cNvPr>
          <p:cNvGraphicFramePr/>
          <p:nvPr/>
        </p:nvGraphicFramePr>
        <p:xfrm>
          <a:off x="1257300" y="2160102"/>
          <a:ext cx="9677400" cy="3458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405319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433913-06D0-DF7D-236B-A41501E53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Total philanthropic support</a:t>
            </a: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DBB166DB-7E04-8406-CCCC-3267818CFD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953041"/>
              </p:ext>
            </p:extLst>
          </p:nvPr>
        </p:nvGraphicFramePr>
        <p:xfrm>
          <a:off x="1041400" y="2042160"/>
          <a:ext cx="10378439" cy="293116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823314">
                  <a:extLst>
                    <a:ext uri="{9D8B030D-6E8A-4147-A177-3AD203B41FA5}">
                      <a16:colId xmlns:a16="http://schemas.microsoft.com/office/drawing/2014/main" val="507570236"/>
                    </a:ext>
                  </a:extLst>
                </a:gridCol>
                <a:gridCol w="2278974">
                  <a:extLst>
                    <a:ext uri="{9D8B030D-6E8A-4147-A177-3AD203B41FA5}">
                      <a16:colId xmlns:a16="http://schemas.microsoft.com/office/drawing/2014/main" val="1602886147"/>
                    </a:ext>
                  </a:extLst>
                </a:gridCol>
                <a:gridCol w="2187162">
                  <a:extLst>
                    <a:ext uri="{9D8B030D-6E8A-4147-A177-3AD203B41FA5}">
                      <a16:colId xmlns:a16="http://schemas.microsoft.com/office/drawing/2014/main" val="2936914766"/>
                    </a:ext>
                  </a:extLst>
                </a:gridCol>
                <a:gridCol w="2140986">
                  <a:extLst>
                    <a:ext uri="{9D8B030D-6E8A-4147-A177-3AD203B41FA5}">
                      <a16:colId xmlns:a16="http://schemas.microsoft.com/office/drawing/2014/main" val="2153738797"/>
                    </a:ext>
                  </a:extLst>
                </a:gridCol>
                <a:gridCol w="1948003">
                  <a:extLst>
                    <a:ext uri="{9D8B030D-6E8A-4147-A177-3AD203B41FA5}">
                      <a16:colId xmlns:a16="http://schemas.microsoft.com/office/drawing/2014/main" val="3892260997"/>
                    </a:ext>
                  </a:extLst>
                </a:gridCol>
              </a:tblGrid>
              <a:tr h="736559">
                <a:tc>
                  <a:txBody>
                    <a:bodyPr/>
                    <a:lstStyle/>
                    <a:p>
                      <a:pPr lvl="1" algn="l"/>
                      <a:endParaRPr lang="en-US">
                        <a:ln>
                          <a:noFill/>
                        </a:ln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00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Total Commitments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AB00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B00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n>
                            <a:noFill/>
                          </a:ln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Cash/Revenue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n>
                            <a:noFill/>
                          </a:ln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Donors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n>
                            <a:noFill/>
                          </a:ln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Alumni Donors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A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9970193"/>
                  </a:ext>
                </a:extLst>
              </a:tr>
              <a:tr h="702271">
                <a:tc>
                  <a:txBody>
                    <a:bodyPr/>
                    <a:lstStyle/>
                    <a:p>
                      <a:pPr lvl="0" algn="l"/>
                      <a:r>
                        <a:rPr lang="en-US" sz="1600" b="1" dirty="0">
                          <a:ln>
                            <a:noFill/>
                          </a:ln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FY23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n>
                            <a:noFill/>
                          </a:ln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$9,306,082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n>
                            <a:noFill/>
                          </a:ln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$3,461,210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n>
                            <a:noFill/>
                          </a:ln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3,247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n>
                            <a:noFill/>
                          </a:ln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1,481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0301705"/>
                  </a:ext>
                </a:extLst>
              </a:tr>
              <a:tr h="746165">
                <a:tc>
                  <a:txBody>
                    <a:bodyPr/>
                    <a:lstStyle/>
                    <a:p>
                      <a:pPr lvl="0" algn="l"/>
                      <a:r>
                        <a:rPr lang="en-US" sz="1600" b="1">
                          <a:ln>
                            <a:noFill/>
                          </a:ln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FY22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n>
                            <a:noFill/>
                          </a:ln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$8,553,100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n>
                            <a:noFill/>
                          </a:ln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$4,568,708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n>
                            <a:noFill/>
                          </a:ln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2,858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n>
                            <a:noFill/>
                          </a:ln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1,694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70762389"/>
                  </a:ext>
                </a:extLst>
              </a:tr>
              <a:tr h="746165">
                <a:tc>
                  <a:txBody>
                    <a:bodyPr/>
                    <a:lstStyle/>
                    <a:p>
                      <a:pPr lvl="0" algn="l"/>
                      <a:r>
                        <a:rPr lang="en-US" sz="1600" b="1" dirty="0">
                          <a:ln>
                            <a:noFill/>
                          </a:ln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FY21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n>
                            <a:noFill/>
                          </a:ln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$8,110,304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n>
                            <a:noFill/>
                          </a:ln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$3,483,210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n>
                            <a:noFill/>
                          </a:ln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3,318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n>
                            <a:noFill/>
                          </a:ln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1,990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1715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93984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433913-06D0-DF7D-236B-A41501E53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Units Supported</a:t>
            </a:r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7617D0E4-DD6C-A09E-485A-B2CC814763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707334"/>
              </p:ext>
            </p:extLst>
          </p:nvPr>
        </p:nvGraphicFramePr>
        <p:xfrm>
          <a:off x="360680" y="1755312"/>
          <a:ext cx="11409679" cy="2816688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066461">
                  <a:extLst>
                    <a:ext uri="{9D8B030D-6E8A-4147-A177-3AD203B41FA5}">
                      <a16:colId xmlns:a16="http://schemas.microsoft.com/office/drawing/2014/main" val="507570236"/>
                    </a:ext>
                  </a:extLst>
                </a:gridCol>
                <a:gridCol w="1447185">
                  <a:extLst>
                    <a:ext uri="{9D8B030D-6E8A-4147-A177-3AD203B41FA5}">
                      <a16:colId xmlns:a16="http://schemas.microsoft.com/office/drawing/2014/main" val="1602886147"/>
                    </a:ext>
                  </a:extLst>
                </a:gridCol>
                <a:gridCol w="1065455">
                  <a:extLst>
                    <a:ext uri="{9D8B030D-6E8A-4147-A177-3AD203B41FA5}">
                      <a16:colId xmlns:a16="http://schemas.microsoft.com/office/drawing/2014/main" val="2936914766"/>
                    </a:ext>
                  </a:extLst>
                </a:gridCol>
                <a:gridCol w="832710">
                  <a:extLst>
                    <a:ext uri="{9D8B030D-6E8A-4147-A177-3AD203B41FA5}">
                      <a16:colId xmlns:a16="http://schemas.microsoft.com/office/drawing/2014/main" val="2153738797"/>
                    </a:ext>
                  </a:extLst>
                </a:gridCol>
                <a:gridCol w="848226">
                  <a:extLst>
                    <a:ext uri="{9D8B030D-6E8A-4147-A177-3AD203B41FA5}">
                      <a16:colId xmlns:a16="http://schemas.microsoft.com/office/drawing/2014/main" val="3892260997"/>
                    </a:ext>
                  </a:extLst>
                </a:gridCol>
                <a:gridCol w="899948">
                  <a:extLst>
                    <a:ext uri="{9D8B030D-6E8A-4147-A177-3AD203B41FA5}">
                      <a16:colId xmlns:a16="http://schemas.microsoft.com/office/drawing/2014/main" val="1998846567"/>
                    </a:ext>
                  </a:extLst>
                </a:gridCol>
                <a:gridCol w="905120">
                  <a:extLst>
                    <a:ext uri="{9D8B030D-6E8A-4147-A177-3AD203B41FA5}">
                      <a16:colId xmlns:a16="http://schemas.microsoft.com/office/drawing/2014/main" val="1563504778"/>
                    </a:ext>
                  </a:extLst>
                </a:gridCol>
                <a:gridCol w="1479225">
                  <a:extLst>
                    <a:ext uri="{9D8B030D-6E8A-4147-A177-3AD203B41FA5}">
                      <a16:colId xmlns:a16="http://schemas.microsoft.com/office/drawing/2014/main" val="1271050509"/>
                    </a:ext>
                  </a:extLst>
                </a:gridCol>
                <a:gridCol w="1215446">
                  <a:extLst>
                    <a:ext uri="{9D8B030D-6E8A-4147-A177-3AD203B41FA5}">
                      <a16:colId xmlns:a16="http://schemas.microsoft.com/office/drawing/2014/main" val="279544169"/>
                    </a:ext>
                  </a:extLst>
                </a:gridCol>
                <a:gridCol w="1649903">
                  <a:extLst>
                    <a:ext uri="{9D8B030D-6E8A-4147-A177-3AD203B41FA5}">
                      <a16:colId xmlns:a16="http://schemas.microsoft.com/office/drawing/2014/main" val="3035664793"/>
                    </a:ext>
                  </a:extLst>
                </a:gridCol>
              </a:tblGrid>
              <a:tr h="1211805">
                <a:tc>
                  <a:txBody>
                    <a:bodyPr/>
                    <a:lstStyle/>
                    <a:p>
                      <a:pPr lvl="1" algn="l"/>
                      <a:endParaRPr lang="en-US">
                        <a:ln>
                          <a:noFill/>
                        </a:ln>
                        <a:latin typeface="Inter" panose="02000503000000020004" pitchFamily="2" charset="0"/>
                        <a:ea typeface="Inter" panose="02000503000000020004" pitchFamily="2" charset="0"/>
                        <a:cs typeface="Inter" panose="02000503000000020004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00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General Scholarships/</a:t>
                      </a:r>
                      <a:br>
                        <a:rPr lang="en-US" sz="140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</a:br>
                      <a:r>
                        <a:rPr lang="en-US" sz="140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Other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AB00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n>
                            <a:noFill/>
                          </a:ln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Athletics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n>
                            <a:noFill/>
                          </a:ln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CAH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n>
                            <a:noFill/>
                          </a:ln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CB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n>
                            <a:noFill/>
                          </a:ln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CEPS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n>
                            <a:noFill/>
                          </a:ln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COTS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n>
                            <a:noFill/>
                          </a:ln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Students First Fund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n>
                            <a:noFill/>
                          </a:ln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Programs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n>
                            <a:noFill/>
                          </a:ln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Wildcat Promise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9970193"/>
                  </a:ext>
                </a:extLst>
              </a:tr>
              <a:tr h="778125">
                <a:tc>
                  <a:txBody>
                    <a:bodyPr/>
                    <a:lstStyle/>
                    <a:p>
                      <a:pPr lvl="0" algn="l"/>
                      <a:r>
                        <a:rPr lang="en-US" sz="1400" b="1" dirty="0">
                          <a:ln>
                            <a:noFill/>
                          </a:ln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FY23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n>
                            <a:noFill/>
                          </a:ln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1.9M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n>
                            <a:noFill/>
                          </a:ln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1.9M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n>
                            <a:noFill/>
                          </a:ln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2.6M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n>
                            <a:noFill/>
                          </a:ln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600k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n>
                            <a:noFill/>
                          </a:ln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269k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n>
                            <a:noFill/>
                          </a:ln>
                          <a:latin typeface="Inter"/>
                          <a:ea typeface="Inter"/>
                          <a:cs typeface="Inter"/>
                        </a:rPr>
                        <a:t>1.5M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n>
                            <a:noFill/>
                          </a:ln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106k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n>
                            <a:noFill/>
                          </a:ln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206k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n>
                            <a:noFill/>
                          </a:ln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300k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0301705"/>
                  </a:ext>
                </a:extLst>
              </a:tr>
              <a:tr h="826758">
                <a:tc>
                  <a:txBody>
                    <a:bodyPr/>
                    <a:lstStyle/>
                    <a:p>
                      <a:pPr lvl="0" algn="l"/>
                      <a:r>
                        <a:rPr lang="en-US" sz="1400" b="1">
                          <a:ln>
                            <a:noFill/>
                          </a:ln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FY22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n>
                            <a:noFill/>
                          </a:ln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3.6M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n>
                            <a:noFill/>
                          </a:ln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1.3M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n>
                            <a:noFill/>
                          </a:ln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736k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n>
                            <a:noFill/>
                          </a:ln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335k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n>
                            <a:noFill/>
                          </a:ln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672k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n>
                            <a:noFill/>
                          </a:ln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1.5M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n>
                            <a:noFill/>
                          </a:ln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111k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n>
                            <a:noFill/>
                          </a:ln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108k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n>
                            <a:noFill/>
                          </a:ln>
                          <a:latin typeface="Inter" panose="02000503000000020004" pitchFamily="2" charset="0"/>
                          <a:ea typeface="Inter" panose="02000503000000020004" pitchFamily="2" charset="0"/>
                          <a:cs typeface="Inter" panose="02000503000000020004" pitchFamily="2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707623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94829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A86856E-86E0-46C5-1CC6-08107A44B8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3077672"/>
              </p:ext>
            </p:extLst>
          </p:nvPr>
        </p:nvGraphicFramePr>
        <p:xfrm>
          <a:off x="838200" y="1876260"/>
          <a:ext cx="10267328" cy="3914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613670BB-AD22-1BFE-2FFA-3F1D4BDA5495}"/>
              </a:ext>
            </a:extLst>
          </p:cNvPr>
          <p:cNvSpPr/>
          <p:nvPr/>
        </p:nvSpPr>
        <p:spPr>
          <a:xfrm>
            <a:off x="490118" y="848563"/>
            <a:ext cx="1660551" cy="680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EFABA5F-47F9-2FAD-999B-3BE19F280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18" y="431999"/>
            <a:ext cx="11219281" cy="1096878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Inter Black"/>
                <a:ea typeface="Inter Black"/>
                <a:cs typeface="Inter Black"/>
              </a:rPr>
              <a:t>Endowment Growth</a:t>
            </a:r>
          </a:p>
        </p:txBody>
      </p:sp>
      <p:sp>
        <p:nvSpPr>
          <p:cNvPr id="12" name="Parallelogram 1">
            <a:extLst>
              <a:ext uri="{FF2B5EF4-FFF2-40B4-BE49-F238E27FC236}">
                <a16:creationId xmlns:a16="http://schemas.microsoft.com/office/drawing/2014/main" id="{E50633EF-6E8A-BAE4-BBE2-38ACCACF3B35}"/>
              </a:ext>
            </a:extLst>
          </p:cNvPr>
          <p:cNvSpPr/>
          <p:nvPr/>
        </p:nvSpPr>
        <p:spPr>
          <a:xfrm>
            <a:off x="490118" y="1614904"/>
            <a:ext cx="1385875" cy="175330"/>
          </a:xfrm>
          <a:custGeom>
            <a:avLst/>
            <a:gdLst>
              <a:gd name="connsiteX0" fmla="*/ 0 w 1330842"/>
              <a:gd name="connsiteY0" fmla="*/ 175329 h 175329"/>
              <a:gd name="connsiteX1" fmla="*/ 43832 w 1330842"/>
              <a:gd name="connsiteY1" fmla="*/ 0 h 175329"/>
              <a:gd name="connsiteX2" fmla="*/ 1330842 w 1330842"/>
              <a:gd name="connsiteY2" fmla="*/ 0 h 175329"/>
              <a:gd name="connsiteX3" fmla="*/ 1287010 w 1330842"/>
              <a:gd name="connsiteY3" fmla="*/ 175329 h 175329"/>
              <a:gd name="connsiteX4" fmla="*/ 0 w 1330842"/>
              <a:gd name="connsiteY4" fmla="*/ 175329 h 175329"/>
              <a:gd name="connsiteX0" fmla="*/ 0 w 1330842"/>
              <a:gd name="connsiteY0" fmla="*/ 175329 h 175329"/>
              <a:gd name="connsiteX1" fmla="*/ 162365 w 1330842"/>
              <a:gd name="connsiteY1" fmla="*/ 4233 h 175329"/>
              <a:gd name="connsiteX2" fmla="*/ 1330842 w 1330842"/>
              <a:gd name="connsiteY2" fmla="*/ 0 h 175329"/>
              <a:gd name="connsiteX3" fmla="*/ 1287010 w 1330842"/>
              <a:gd name="connsiteY3" fmla="*/ 175329 h 175329"/>
              <a:gd name="connsiteX4" fmla="*/ 0 w 1330842"/>
              <a:gd name="connsiteY4" fmla="*/ 175329 h 175329"/>
              <a:gd name="connsiteX0" fmla="*/ 0 w 1330842"/>
              <a:gd name="connsiteY0" fmla="*/ 175329 h 175329"/>
              <a:gd name="connsiteX1" fmla="*/ 103099 w 1330842"/>
              <a:gd name="connsiteY1" fmla="*/ 8466 h 175329"/>
              <a:gd name="connsiteX2" fmla="*/ 1330842 w 1330842"/>
              <a:gd name="connsiteY2" fmla="*/ 0 h 175329"/>
              <a:gd name="connsiteX3" fmla="*/ 1287010 w 1330842"/>
              <a:gd name="connsiteY3" fmla="*/ 175329 h 175329"/>
              <a:gd name="connsiteX4" fmla="*/ 0 w 1330842"/>
              <a:gd name="connsiteY4" fmla="*/ 175329 h 175329"/>
              <a:gd name="connsiteX0" fmla="*/ 0 w 1385875"/>
              <a:gd name="connsiteY0" fmla="*/ 171096 h 171096"/>
              <a:gd name="connsiteX1" fmla="*/ 103099 w 1385875"/>
              <a:gd name="connsiteY1" fmla="*/ 4233 h 171096"/>
              <a:gd name="connsiteX2" fmla="*/ 1385875 w 1385875"/>
              <a:gd name="connsiteY2" fmla="*/ 0 h 171096"/>
              <a:gd name="connsiteX3" fmla="*/ 1287010 w 1385875"/>
              <a:gd name="connsiteY3" fmla="*/ 171096 h 171096"/>
              <a:gd name="connsiteX4" fmla="*/ 0 w 1385875"/>
              <a:gd name="connsiteY4" fmla="*/ 171096 h 171096"/>
              <a:gd name="connsiteX0" fmla="*/ 0 w 1385875"/>
              <a:gd name="connsiteY0" fmla="*/ 171096 h 175330"/>
              <a:gd name="connsiteX1" fmla="*/ 103099 w 1385875"/>
              <a:gd name="connsiteY1" fmla="*/ 4233 h 175330"/>
              <a:gd name="connsiteX2" fmla="*/ 1385875 w 1385875"/>
              <a:gd name="connsiteY2" fmla="*/ 0 h 175330"/>
              <a:gd name="connsiteX3" fmla="*/ 1202344 w 1385875"/>
              <a:gd name="connsiteY3" fmla="*/ 175330 h 175330"/>
              <a:gd name="connsiteX4" fmla="*/ 0 w 1385875"/>
              <a:gd name="connsiteY4" fmla="*/ 171096 h 175330"/>
              <a:gd name="connsiteX0" fmla="*/ 0 w 1385875"/>
              <a:gd name="connsiteY0" fmla="*/ 171096 h 171097"/>
              <a:gd name="connsiteX1" fmla="*/ 103099 w 1385875"/>
              <a:gd name="connsiteY1" fmla="*/ 4233 h 171097"/>
              <a:gd name="connsiteX2" fmla="*/ 1385875 w 1385875"/>
              <a:gd name="connsiteY2" fmla="*/ 0 h 171097"/>
              <a:gd name="connsiteX3" fmla="*/ 1270077 w 1385875"/>
              <a:gd name="connsiteY3" fmla="*/ 171097 h 171097"/>
              <a:gd name="connsiteX4" fmla="*/ 0 w 1385875"/>
              <a:gd name="connsiteY4" fmla="*/ 171096 h 171097"/>
              <a:gd name="connsiteX0" fmla="*/ 53534 w 1282776"/>
              <a:gd name="connsiteY0" fmla="*/ 171096 h 171097"/>
              <a:gd name="connsiteX1" fmla="*/ 0 w 1282776"/>
              <a:gd name="connsiteY1" fmla="*/ 4233 h 171097"/>
              <a:gd name="connsiteX2" fmla="*/ 1282776 w 1282776"/>
              <a:gd name="connsiteY2" fmla="*/ 0 h 171097"/>
              <a:gd name="connsiteX3" fmla="*/ 1166978 w 1282776"/>
              <a:gd name="connsiteY3" fmla="*/ 171097 h 171097"/>
              <a:gd name="connsiteX4" fmla="*/ 53534 w 1282776"/>
              <a:gd name="connsiteY4" fmla="*/ 171096 h 171097"/>
              <a:gd name="connsiteX0" fmla="*/ 0 w 1385875"/>
              <a:gd name="connsiteY0" fmla="*/ 175330 h 175330"/>
              <a:gd name="connsiteX1" fmla="*/ 103099 w 1385875"/>
              <a:gd name="connsiteY1" fmla="*/ 4233 h 175330"/>
              <a:gd name="connsiteX2" fmla="*/ 1385875 w 1385875"/>
              <a:gd name="connsiteY2" fmla="*/ 0 h 175330"/>
              <a:gd name="connsiteX3" fmla="*/ 1270077 w 1385875"/>
              <a:gd name="connsiteY3" fmla="*/ 171097 h 175330"/>
              <a:gd name="connsiteX4" fmla="*/ 0 w 1385875"/>
              <a:gd name="connsiteY4" fmla="*/ 175330 h 175330"/>
              <a:gd name="connsiteX0" fmla="*/ 0 w 1385875"/>
              <a:gd name="connsiteY0" fmla="*/ 175330 h 175330"/>
              <a:gd name="connsiteX1" fmla="*/ 196232 w 1385875"/>
              <a:gd name="connsiteY1" fmla="*/ 33867 h 175330"/>
              <a:gd name="connsiteX2" fmla="*/ 1385875 w 1385875"/>
              <a:gd name="connsiteY2" fmla="*/ 0 h 175330"/>
              <a:gd name="connsiteX3" fmla="*/ 1270077 w 1385875"/>
              <a:gd name="connsiteY3" fmla="*/ 171097 h 175330"/>
              <a:gd name="connsiteX4" fmla="*/ 0 w 1385875"/>
              <a:gd name="connsiteY4" fmla="*/ 175330 h 175330"/>
              <a:gd name="connsiteX0" fmla="*/ 0 w 1385875"/>
              <a:gd name="connsiteY0" fmla="*/ 175330 h 175330"/>
              <a:gd name="connsiteX1" fmla="*/ 103099 w 1385875"/>
              <a:gd name="connsiteY1" fmla="*/ 4233 h 175330"/>
              <a:gd name="connsiteX2" fmla="*/ 1385875 w 1385875"/>
              <a:gd name="connsiteY2" fmla="*/ 0 h 175330"/>
              <a:gd name="connsiteX3" fmla="*/ 1270077 w 1385875"/>
              <a:gd name="connsiteY3" fmla="*/ 171097 h 175330"/>
              <a:gd name="connsiteX4" fmla="*/ 0 w 1385875"/>
              <a:gd name="connsiteY4" fmla="*/ 175330 h 175330"/>
              <a:gd name="connsiteX0" fmla="*/ 0 w 1385875"/>
              <a:gd name="connsiteY0" fmla="*/ 175330 h 175330"/>
              <a:gd name="connsiteX1" fmla="*/ 129895 w 1385875"/>
              <a:gd name="connsiteY1" fmla="*/ 883 h 175330"/>
              <a:gd name="connsiteX2" fmla="*/ 1385875 w 1385875"/>
              <a:gd name="connsiteY2" fmla="*/ 0 h 175330"/>
              <a:gd name="connsiteX3" fmla="*/ 1270077 w 1385875"/>
              <a:gd name="connsiteY3" fmla="*/ 171097 h 175330"/>
              <a:gd name="connsiteX4" fmla="*/ 0 w 1385875"/>
              <a:gd name="connsiteY4" fmla="*/ 175330 h 175330"/>
              <a:gd name="connsiteX0" fmla="*/ 0 w 1385875"/>
              <a:gd name="connsiteY0" fmla="*/ 175330 h 175330"/>
              <a:gd name="connsiteX1" fmla="*/ 106449 w 1385875"/>
              <a:gd name="connsiteY1" fmla="*/ 883 h 175330"/>
              <a:gd name="connsiteX2" fmla="*/ 1385875 w 1385875"/>
              <a:gd name="connsiteY2" fmla="*/ 0 h 175330"/>
              <a:gd name="connsiteX3" fmla="*/ 1270077 w 1385875"/>
              <a:gd name="connsiteY3" fmla="*/ 171097 h 175330"/>
              <a:gd name="connsiteX4" fmla="*/ 0 w 1385875"/>
              <a:gd name="connsiteY4" fmla="*/ 175330 h 175330"/>
              <a:gd name="connsiteX0" fmla="*/ 0 w 1385875"/>
              <a:gd name="connsiteY0" fmla="*/ 175330 h 175330"/>
              <a:gd name="connsiteX1" fmla="*/ 106449 w 1385875"/>
              <a:gd name="connsiteY1" fmla="*/ 883 h 175330"/>
              <a:gd name="connsiteX2" fmla="*/ 1385875 w 1385875"/>
              <a:gd name="connsiteY2" fmla="*/ 0 h 175330"/>
              <a:gd name="connsiteX3" fmla="*/ 1270077 w 1385875"/>
              <a:gd name="connsiteY3" fmla="*/ 171097 h 175330"/>
              <a:gd name="connsiteX4" fmla="*/ 0 w 1385875"/>
              <a:gd name="connsiteY4" fmla="*/ 175330 h 175330"/>
              <a:gd name="connsiteX0" fmla="*/ 0 w 1385875"/>
              <a:gd name="connsiteY0" fmla="*/ 175330 h 175330"/>
              <a:gd name="connsiteX1" fmla="*/ 106449 w 1385875"/>
              <a:gd name="connsiteY1" fmla="*/ 883 h 175330"/>
              <a:gd name="connsiteX2" fmla="*/ 1385875 w 1385875"/>
              <a:gd name="connsiteY2" fmla="*/ 0 h 175330"/>
              <a:gd name="connsiteX3" fmla="*/ 1270077 w 1385875"/>
              <a:gd name="connsiteY3" fmla="*/ 174447 h 175330"/>
              <a:gd name="connsiteX4" fmla="*/ 0 w 1385875"/>
              <a:gd name="connsiteY4" fmla="*/ 175330 h 175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5875" h="175330">
                <a:moveTo>
                  <a:pt x="0" y="175330"/>
                </a:moveTo>
                <a:lnTo>
                  <a:pt x="106449" y="883"/>
                </a:lnTo>
                <a:lnTo>
                  <a:pt x="1385875" y="0"/>
                </a:lnTo>
                <a:lnTo>
                  <a:pt x="1270077" y="174447"/>
                </a:lnTo>
                <a:lnTo>
                  <a:pt x="0" y="17533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596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FABA5F-47F9-2FAD-999B-3BE19F280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18" y="431999"/>
            <a:ext cx="11219281" cy="1096878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Inter Black"/>
                <a:ea typeface="Inter Black"/>
                <a:cs typeface="Inter Black"/>
              </a:rPr>
              <a:t>Comprehensive Campaign Retreat</a:t>
            </a:r>
          </a:p>
        </p:txBody>
      </p:sp>
      <p:pic>
        <p:nvPicPr>
          <p:cNvPr id="4" name="Picture 3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D437AF43-BCC1-0BEB-BAC6-643966173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704" y="1387190"/>
            <a:ext cx="6810103" cy="3277137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52C28879-6C0F-D8BB-6322-EC029F2D5101}"/>
              </a:ext>
            </a:extLst>
          </p:cNvPr>
          <p:cNvSpPr txBox="1">
            <a:spLocks/>
          </p:cNvSpPr>
          <p:nvPr/>
        </p:nvSpPr>
        <p:spPr>
          <a:xfrm>
            <a:off x="5211477" y="5019184"/>
            <a:ext cx="4830776" cy="10001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00" baseline="0">
                <a:solidFill>
                  <a:schemeClr val="tx1"/>
                </a:solidFill>
                <a:latin typeface="Inter V Black" panose="02000503000000020004" pitchFamily="2" charset="0"/>
                <a:ea typeface="Inter V Black" panose="02000503000000020004" pitchFamily="2" charset="0"/>
                <a:cs typeface="Inter V Black" panose="02000503000000020004" pitchFamily="2" charset="0"/>
              </a:defRPr>
            </a:lvl1pPr>
          </a:lstStyle>
          <a:p>
            <a:pPr algn="ctr"/>
            <a:r>
              <a:rPr lang="en-US" sz="1800" b="0" dirty="0">
                <a:latin typeface="+mn-lt"/>
              </a:rPr>
              <a:t>Retreat with Deans, Development Officers, Department Chairs, and Advancement Staff on Thursday, September 14, 2023.</a:t>
            </a:r>
          </a:p>
        </p:txBody>
      </p:sp>
      <p:pic>
        <p:nvPicPr>
          <p:cNvPr id="8" name="Picture 7" descr="A logo for a company&#10;&#10;Description automatically generated">
            <a:extLst>
              <a:ext uri="{FF2B5EF4-FFF2-40B4-BE49-F238E27FC236}">
                <a16:creationId xmlns:a16="http://schemas.microsoft.com/office/drawing/2014/main" id="{066396EC-5961-C931-4850-9FD6CDF17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66" y="3809129"/>
            <a:ext cx="4234335" cy="166168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58423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934CA2C-BE37-70AB-12BD-4C58E6AE6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Wildcats Do Great Things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C8B4180-B54F-9145-5759-3B6FFF81BEA0}"/>
              </a:ext>
            </a:extLst>
          </p:cNvPr>
          <p:cNvSpPr txBox="1">
            <a:spLocks/>
          </p:cNvSpPr>
          <p:nvPr/>
        </p:nvSpPr>
        <p:spPr>
          <a:xfrm>
            <a:off x="3163221" y="5050535"/>
            <a:ext cx="4830776" cy="150246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00" baseline="0">
                <a:solidFill>
                  <a:schemeClr val="tx1"/>
                </a:solidFill>
                <a:latin typeface="Inter V Black" panose="02000503000000020004" pitchFamily="2" charset="0"/>
                <a:ea typeface="Inter V Black" panose="02000503000000020004" pitchFamily="2" charset="0"/>
                <a:cs typeface="Inter V Black" panose="02000503000000020004" pitchFamily="2" charset="0"/>
              </a:defRPr>
            </a:lvl1pPr>
          </a:lstStyle>
          <a:p>
            <a:pPr algn="ctr"/>
            <a:r>
              <a:rPr lang="en-US" sz="1800" b="0" dirty="0">
                <a:effectLst/>
                <a:latin typeface="+mn-lt"/>
              </a:rPr>
              <a:t>King County Sheriff's detective Jeanne Walford presents a scholarship endowment check to CWU President Jim Wohlpart at a July 31 event at CWU-Sammamish.</a:t>
            </a:r>
            <a:endParaRPr lang="en-US" sz="1800" b="0" dirty="0">
              <a:latin typeface="+mn-lt"/>
            </a:endParaRPr>
          </a:p>
        </p:txBody>
      </p:sp>
      <p:pic>
        <p:nvPicPr>
          <p:cNvPr id="3" name="Picture 2" descr="A person holding a sign&#10;&#10;Description automatically generated">
            <a:extLst>
              <a:ext uri="{FF2B5EF4-FFF2-40B4-BE49-F238E27FC236}">
                <a16:creationId xmlns:a16="http://schemas.microsoft.com/office/drawing/2014/main" id="{A07B1C05-8C03-56DE-217F-FDF641C14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292" y="1452782"/>
            <a:ext cx="5942716" cy="341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919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95FABAFA-5E4A-61E6-E948-349628FB1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189479"/>
            <a:ext cx="7574281" cy="1486561"/>
          </a:xfrm>
        </p:spPr>
        <p:txBody>
          <a:bodyPr/>
          <a:lstStyle/>
          <a:p>
            <a:r>
              <a:rPr lang="en-US" dirty="0"/>
              <a:t>Why are we here?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7CF1EB01-0AF1-8050-D446-C92BBA708475}"/>
              </a:ext>
            </a:extLst>
          </p:cNvPr>
          <p:cNvSpPr/>
          <p:nvPr/>
        </p:nvSpPr>
        <p:spPr>
          <a:xfrm rot="10800000">
            <a:off x="951534" y="4967620"/>
            <a:ext cx="2043952" cy="369591"/>
          </a:xfrm>
          <a:prstGeom prst="parallelogram">
            <a:avLst>
              <a:gd name="adj" fmla="val 5517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Inter Semi Bold" panose="02000503000000020004" pitchFamily="2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511047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3C14CB-39B8-9353-C47A-8E66171954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/>
          </a:p>
          <a:p>
            <a:pPr marL="0" indent="0" algn="r">
              <a:buNone/>
            </a:pPr>
            <a:r>
              <a:rPr lang="en-US" dirty="0">
                <a:ea typeface="+mn-lt"/>
                <a:cs typeface="+mn-lt"/>
              </a:rPr>
              <a:t>					</a:t>
            </a:r>
            <a:br>
              <a:rPr lang="en-US" dirty="0">
                <a:ea typeface="+mn-lt"/>
                <a:cs typeface="+mn-lt"/>
              </a:rPr>
            </a:br>
            <a:endParaRPr lang="en-US" dirty="0">
              <a:ea typeface="+mn-lt"/>
              <a:cs typeface="+mn-lt"/>
            </a:endParaRPr>
          </a:p>
          <a:p>
            <a:pPr marL="0" indent="0" algn="r">
              <a:buNone/>
            </a:pPr>
            <a:endParaRPr lang="en-US" sz="1800" i="1" dirty="0">
              <a:ea typeface="+mn-lt"/>
              <a:cs typeface="+mn-lt"/>
            </a:endParaRPr>
          </a:p>
          <a:p>
            <a:pPr marL="0" indent="0" algn="r">
              <a:buNone/>
            </a:pPr>
            <a:endParaRPr lang="en-US" sz="1800" i="1" dirty="0">
              <a:ea typeface="+mn-lt"/>
              <a:cs typeface="+mn-lt"/>
            </a:endParaRPr>
          </a:p>
          <a:p>
            <a:pPr marL="0" indent="0" algn="r">
              <a:buNone/>
            </a:pPr>
            <a:endParaRPr lang="en-US" sz="1800" i="1" dirty="0">
              <a:ea typeface="+mn-lt"/>
              <a:cs typeface="+mn-lt"/>
            </a:endParaRPr>
          </a:p>
          <a:p>
            <a:pPr marL="0" indent="0" algn="r">
              <a:buNone/>
            </a:pPr>
            <a:endParaRPr lang="en-US" sz="1800" i="1" dirty="0">
              <a:ea typeface="+mn-lt"/>
              <a:cs typeface="+mn-lt"/>
            </a:endParaRPr>
          </a:p>
          <a:p>
            <a:pPr marL="0" indent="0" algn="r">
              <a:buNone/>
            </a:pPr>
            <a:endParaRPr lang="en-US" sz="1800" i="1" dirty="0">
              <a:ea typeface="+mn-lt"/>
              <a:cs typeface="+mn-lt"/>
            </a:endParaRPr>
          </a:p>
          <a:p>
            <a:pPr marL="0" indent="0" algn="r">
              <a:buNone/>
            </a:pPr>
            <a:endParaRPr lang="en-US" sz="1800" i="1" dirty="0">
              <a:ea typeface="+mn-lt"/>
              <a:cs typeface="+mn-lt"/>
            </a:endParaRPr>
          </a:p>
          <a:p>
            <a:pPr marL="0" indent="0" algn="r">
              <a:buNone/>
            </a:pPr>
            <a:endParaRPr lang="en-US" sz="1800" i="1" dirty="0">
              <a:ea typeface="+mn-lt"/>
              <a:cs typeface="+mn-lt"/>
            </a:endParaRP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34CA2C-BE37-70AB-12BD-4C58E6AE6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Bear</a:t>
            </a:r>
          </a:p>
        </p:txBody>
      </p:sp>
      <p:pic>
        <p:nvPicPr>
          <p:cNvPr id="3" name="Picture 2" descr="A black text on a white background">
            <a:extLst>
              <a:ext uri="{FF2B5EF4-FFF2-40B4-BE49-F238E27FC236}">
                <a16:creationId xmlns:a16="http://schemas.microsoft.com/office/drawing/2014/main" id="{E038A365-70F0-CAA1-F036-E4659C9B9A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5" t="224"/>
          <a:stretch/>
        </p:blipFill>
        <p:spPr>
          <a:xfrm>
            <a:off x="3942080" y="2342938"/>
            <a:ext cx="6659880" cy="2172124"/>
          </a:xfrm>
          <a:prstGeom prst="rect">
            <a:avLst/>
          </a:prstGeom>
        </p:spPr>
      </p:pic>
      <p:pic>
        <p:nvPicPr>
          <p:cNvPr id="7" name="Picture 6" descr="A person in an apron cooking&#10;&#10;Description automatically generated">
            <a:extLst>
              <a:ext uri="{FF2B5EF4-FFF2-40B4-BE49-F238E27FC236}">
                <a16:creationId xmlns:a16="http://schemas.microsoft.com/office/drawing/2014/main" id="{3A881A3A-6A14-3B87-0D09-6F0F26531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73" y="1873991"/>
            <a:ext cx="2513386" cy="37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87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95FABAFA-5E4A-61E6-E948-349628FB1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189479"/>
            <a:ext cx="7574281" cy="1486561"/>
          </a:xfrm>
        </p:spPr>
        <p:txBody>
          <a:bodyPr/>
          <a:lstStyle/>
          <a:p>
            <a:r>
              <a:rPr lang="en-US" dirty="0"/>
              <a:t>Why are we here?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7CF1EB01-0AF1-8050-D446-C92BBA708475}"/>
              </a:ext>
            </a:extLst>
          </p:cNvPr>
          <p:cNvSpPr/>
          <p:nvPr/>
        </p:nvSpPr>
        <p:spPr>
          <a:xfrm rot="10800000">
            <a:off x="951534" y="4967620"/>
            <a:ext cx="2043952" cy="369591"/>
          </a:xfrm>
          <a:prstGeom prst="parallelogram">
            <a:avLst>
              <a:gd name="adj" fmla="val 5517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Inter Semi Bold" panose="02000503000000020004" pitchFamily="2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8101701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F51A2D-DCC5-0455-8D62-B593A522CAF5}"/>
              </a:ext>
            </a:extLst>
          </p:cNvPr>
          <p:cNvSpPr txBox="1"/>
          <p:nvPr/>
        </p:nvSpPr>
        <p:spPr>
          <a:xfrm>
            <a:off x="1437640" y="4711560"/>
            <a:ext cx="9352280" cy="1238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</a:rPr>
              <a:t>Central Washington University will be a model learning community of equity and belonging.</a:t>
            </a:r>
          </a:p>
          <a:p>
            <a:pPr marL="0" indent="0" algn="ctr">
              <a:buNone/>
            </a:pPr>
            <a:endParaRPr lang="en-US" sz="1050" i="1" dirty="0">
              <a:solidFill>
                <a:schemeClr val="bg1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3385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3C14CB-39B8-9353-C47A-8E66171954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5741" y="2291079"/>
            <a:ext cx="11123658" cy="3652521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Central Washington University will be </a:t>
            </a:r>
            <a:r>
              <a:rPr lang="en-US" sz="3600" b="1" dirty="0">
                <a:solidFill>
                  <a:schemeClr val="accent1"/>
                </a:solidFill>
              </a:rPr>
              <a:t>a model learning community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dirty="0"/>
              <a:t>of </a:t>
            </a:r>
            <a:r>
              <a:rPr lang="en-US" sz="3600" b="1" dirty="0">
                <a:solidFill>
                  <a:schemeClr val="accent1"/>
                </a:solidFill>
              </a:rPr>
              <a:t>equity and belonging</a:t>
            </a:r>
            <a:r>
              <a:rPr lang="en-US" sz="3600" dirty="0"/>
              <a:t>.</a:t>
            </a:r>
          </a:p>
          <a:p>
            <a:pPr marL="0" indent="0" algn="r">
              <a:buNone/>
            </a:pPr>
            <a:r>
              <a:rPr lang="en-US" dirty="0">
                <a:ea typeface="+mn-lt"/>
                <a:cs typeface="+mn-lt"/>
              </a:rPr>
              <a:t>					</a:t>
            </a:r>
            <a:br>
              <a:rPr lang="en-US" dirty="0">
                <a:ea typeface="+mn-lt"/>
                <a:cs typeface="+mn-lt"/>
              </a:rPr>
            </a:br>
            <a:r>
              <a:rPr lang="en-US" sz="1800" i="1" dirty="0">
                <a:ea typeface="+mn-lt"/>
                <a:cs typeface="+mn-lt"/>
              </a:rPr>
              <a:t>Approved by the CWU Board of Trustees, May 20, 2022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34CA2C-BE37-70AB-12BD-4C58E6AE6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 Statement</a:t>
            </a:r>
          </a:p>
        </p:txBody>
      </p:sp>
    </p:spTree>
    <p:extLst>
      <p:ext uri="{BB962C8B-B14F-4D97-AF65-F5344CB8AC3E}">
        <p14:creationId xmlns:p14="http://schemas.microsoft.com/office/powerpoint/2010/main" val="2896680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3C14CB-39B8-9353-C47A-8E66171954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In order to build a community of equity and belonging, </a:t>
            </a:r>
            <a:r>
              <a:rPr lang="en-US" sz="3200" b="1" dirty="0">
                <a:solidFill>
                  <a:schemeClr val="accent1"/>
                </a:solidFill>
              </a:rPr>
              <a:t>Central Washington University nurtures culturally sustaining practices that expand access and success to all students. </a:t>
            </a:r>
            <a:r>
              <a:rPr lang="en-US" sz="3200" dirty="0"/>
              <a:t>We are committed to fostering high impact practices, sustainability, and authentic community partnerships that are grounded in meaningful relationships.</a:t>
            </a:r>
          </a:p>
          <a:p>
            <a:pPr marL="0" indent="0" algn="r">
              <a:buNone/>
            </a:pPr>
            <a:r>
              <a:rPr lang="en-US" dirty="0">
                <a:ea typeface="+mn-lt"/>
                <a:cs typeface="+mn-lt"/>
              </a:rPr>
              <a:t>					</a:t>
            </a:r>
            <a:br>
              <a:rPr lang="en-US" dirty="0">
                <a:ea typeface="+mn-lt"/>
                <a:cs typeface="+mn-lt"/>
              </a:rPr>
            </a:br>
            <a:r>
              <a:rPr lang="en-US" sz="1800" i="1" dirty="0">
                <a:ea typeface="+mn-lt"/>
                <a:cs typeface="+mn-lt"/>
              </a:rPr>
              <a:t>Approved by the CWU Board of Trustees, May 20, 2022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34CA2C-BE37-70AB-12BD-4C58E6AE6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Mission Statement</a:t>
            </a:r>
          </a:p>
        </p:txBody>
      </p:sp>
    </p:spTree>
    <p:extLst>
      <p:ext uri="{BB962C8B-B14F-4D97-AF65-F5344CB8AC3E}">
        <p14:creationId xmlns:p14="http://schemas.microsoft.com/office/powerpoint/2010/main" val="2841443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3C14CB-39B8-9353-C47A-8E66171954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5741" y="1651001"/>
            <a:ext cx="11123658" cy="4292600"/>
          </a:xfrm>
        </p:spPr>
        <p:txBody>
          <a:bodyPr>
            <a:normAutofit/>
          </a:bodyPr>
          <a:lstStyle/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effectLst/>
                <a:latin typeface="+mn-lt"/>
                <a:ea typeface="Times New Roman" panose="02020603050405020304" pitchFamily="18" charset="0"/>
              </a:rPr>
              <a:t>Central Washington University creates </a:t>
            </a:r>
            <a:r>
              <a:rPr lang="en-US" sz="3200" b="1" dirty="0">
                <a:solidFill>
                  <a:schemeClr val="accent1"/>
                </a:solidFill>
                <a:effectLst/>
                <a:latin typeface="+mn-lt"/>
                <a:ea typeface="Times New Roman" panose="02020603050405020304" pitchFamily="18" charset="0"/>
              </a:rPr>
              <a:t>pathways for students of all backgrounds</a:t>
            </a:r>
            <a:r>
              <a:rPr lang="en-US" sz="3200" b="1" dirty="0">
                <a:solidFill>
                  <a:schemeClr val="accent3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200" dirty="0">
                <a:effectLst/>
                <a:latin typeface="+mn-lt"/>
                <a:ea typeface="Times New Roman" panose="02020603050405020304" pitchFamily="18" charset="0"/>
              </a:rPr>
              <a:t>to reach their </a:t>
            </a:r>
            <a:r>
              <a:rPr lang="en-US" sz="3200" b="1" dirty="0">
                <a:solidFill>
                  <a:schemeClr val="accent1"/>
                </a:solidFill>
                <a:effectLst/>
                <a:latin typeface="+mn-lt"/>
                <a:ea typeface="Times New Roman" panose="02020603050405020304" pitchFamily="18" charset="0"/>
              </a:rPr>
              <a:t>academic</a:t>
            </a:r>
            <a:r>
              <a:rPr lang="en-US" sz="3200" dirty="0">
                <a:effectLst/>
                <a:latin typeface="+mn-lt"/>
                <a:ea typeface="Times New Roman" panose="02020603050405020304" pitchFamily="18" charset="0"/>
              </a:rPr>
              <a:t> and </a:t>
            </a:r>
            <a:r>
              <a:rPr lang="en-US" sz="3200" b="1" dirty="0">
                <a:solidFill>
                  <a:schemeClr val="accent1"/>
                </a:solidFill>
                <a:effectLst/>
                <a:latin typeface="+mn-lt"/>
                <a:ea typeface="Times New Roman" panose="02020603050405020304" pitchFamily="18" charset="0"/>
              </a:rPr>
              <a:t>professional goals</a:t>
            </a:r>
            <a:r>
              <a:rPr lang="en-US" sz="3200" dirty="0">
                <a:effectLst/>
                <a:latin typeface="+mn-lt"/>
                <a:ea typeface="Times New Roman" panose="02020603050405020304" pitchFamily="18" charset="0"/>
              </a:rPr>
              <a:t>. Through providing a supportive learning environment, faculty and staff inspire students to become engaged professionals, active citizens, and lifelong learners.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 algn="r">
              <a:buNone/>
            </a:pPr>
            <a:r>
              <a:rPr lang="en-US" i="1" dirty="0"/>
              <a:t>Approved by the CWU Board of Trustees, July 21, 2023</a:t>
            </a:r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34CA2C-BE37-70AB-12BD-4C58E6AE6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Unifying Value: Student Success</a:t>
            </a:r>
          </a:p>
        </p:txBody>
      </p:sp>
    </p:spTree>
    <p:extLst>
      <p:ext uri="{BB962C8B-B14F-4D97-AF65-F5344CB8AC3E}">
        <p14:creationId xmlns:p14="http://schemas.microsoft.com/office/powerpoint/2010/main" val="1991619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5B8743-F4E4-4946-8BD4-8086CF7E1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200" dirty="0">
                <a:latin typeface="Inter Extra Bold" panose="02000503000000020004" pitchFamily="2" charset="0"/>
              </a:rPr>
              <a:t>Wildcats Do Great Things</a:t>
            </a:r>
          </a:p>
        </p:txBody>
      </p:sp>
      <p:pic>
        <p:nvPicPr>
          <p:cNvPr id="3" name="Picture 2" descr="A person wearing a suit and tie playing a guitar&#10;&#10;Description automatically generated">
            <a:extLst>
              <a:ext uri="{FF2B5EF4-FFF2-40B4-BE49-F238E27FC236}">
                <a16:creationId xmlns:a16="http://schemas.microsoft.com/office/drawing/2014/main" id="{CA308589-68C4-88F7-7CA3-0AA0F4E17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307" y="1011593"/>
            <a:ext cx="3196124" cy="4076848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F5C75FE1-F327-C1DF-4594-F611852972AA}"/>
              </a:ext>
            </a:extLst>
          </p:cNvPr>
          <p:cNvSpPr txBox="1">
            <a:spLocks/>
          </p:cNvSpPr>
          <p:nvPr/>
        </p:nvSpPr>
        <p:spPr>
          <a:xfrm>
            <a:off x="7452356" y="5345487"/>
            <a:ext cx="2968355" cy="1001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00" baseline="0">
                <a:solidFill>
                  <a:schemeClr val="tx1"/>
                </a:solidFill>
                <a:latin typeface="Inter V Black" panose="02000503000000020004" pitchFamily="2" charset="0"/>
                <a:ea typeface="Inter V Black" panose="02000503000000020004" pitchFamily="2" charset="0"/>
                <a:cs typeface="Inter V Black" panose="02000503000000020004" pitchFamily="2" charset="0"/>
              </a:defRPr>
            </a:lvl1pPr>
          </a:lstStyle>
          <a:p>
            <a:pPr algn="ctr"/>
            <a:r>
              <a:rPr lang="en-US" sz="1800" dirty="0">
                <a:latin typeface="+mn-lt"/>
              </a:rPr>
              <a:t>CWU Accounting graduate Matthew Braganza headed to Cornell University</a:t>
            </a:r>
          </a:p>
        </p:txBody>
      </p:sp>
      <p:pic>
        <p:nvPicPr>
          <p:cNvPr id="2" name="Picture 6" descr="Nicolas Puentes cooking a sugar-based rocket fuel in a pan over a portable stove.">
            <a:extLst>
              <a:ext uri="{FF2B5EF4-FFF2-40B4-BE49-F238E27FC236}">
                <a16:creationId xmlns:a16="http://schemas.microsoft.com/office/drawing/2014/main" id="{802E66B2-5568-78B2-E3C9-64F0B02D8B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5" r="15038"/>
          <a:stretch/>
        </p:blipFill>
        <p:spPr bwMode="auto">
          <a:xfrm>
            <a:off x="1498601" y="1451557"/>
            <a:ext cx="4119054" cy="324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385FCB88-B40B-0020-66A0-C516AF2C10E8}"/>
              </a:ext>
            </a:extLst>
          </p:cNvPr>
          <p:cNvSpPr txBox="1">
            <a:spLocks/>
          </p:cNvSpPr>
          <p:nvPr/>
        </p:nvSpPr>
        <p:spPr>
          <a:xfrm>
            <a:off x="2199997" y="5072668"/>
            <a:ext cx="2634982" cy="68053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00" baseline="0">
                <a:solidFill>
                  <a:schemeClr val="tx1"/>
                </a:solidFill>
                <a:latin typeface="Inter V Black" panose="02000503000000020004" pitchFamily="2" charset="0"/>
                <a:ea typeface="Inter V Black" panose="02000503000000020004" pitchFamily="2" charset="0"/>
                <a:cs typeface="Inter V Black" panose="02000503000000020004" pitchFamily="2" charset="0"/>
              </a:defRPr>
            </a:lvl1pPr>
          </a:lstStyle>
          <a:p>
            <a:pPr algn="ctr"/>
            <a:r>
              <a:rPr lang="en-US" sz="1800" dirty="0">
                <a:latin typeface="+mn-lt"/>
              </a:rPr>
              <a:t>CWU Senior Nick Puentes Receives Competitive NSF Fellowship</a:t>
            </a:r>
          </a:p>
        </p:txBody>
      </p:sp>
    </p:spTree>
    <p:extLst>
      <p:ext uri="{BB962C8B-B14F-4D97-AF65-F5344CB8AC3E}">
        <p14:creationId xmlns:p14="http://schemas.microsoft.com/office/powerpoint/2010/main" val="26843263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WU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30F32"/>
      </a:accent1>
      <a:accent2>
        <a:srgbClr val="000000"/>
      </a:accent2>
      <a:accent3>
        <a:srgbClr val="8B0025"/>
      </a:accent3>
      <a:accent4>
        <a:srgbClr val="F1E5C3"/>
      </a:accent4>
      <a:accent5>
        <a:srgbClr val="4C879E"/>
      </a:accent5>
      <a:accent6>
        <a:srgbClr val="FFD632"/>
      </a:accent6>
      <a:hlink>
        <a:srgbClr val="4C879E"/>
      </a:hlink>
      <a:folHlink>
        <a:srgbClr val="B4D0DB"/>
      </a:folHlink>
    </a:clrScheme>
    <a:fontScheme name="CWU fonts">
      <a:majorFont>
        <a:latin typeface="Inter Black"/>
        <a:ea typeface=""/>
        <a:cs typeface=""/>
      </a:majorFont>
      <a:minorFont>
        <a:latin typeface="Inter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875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0ACC235-1061-416B-A19B-3C4D9396AA2D}">
  <we:reference id="6a7bd4f3-0563-43af-8c08-79110eebdff6" version="1.1.4.0" store="EXCatalog" storeType="EXCatalog"/>
  <we:alternateReferences>
    <we:reference id="WA104381155" version="1.1.4.0" store="en-U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8151</TotalTime>
  <Words>1566</Words>
  <Application>Microsoft Office PowerPoint</Application>
  <PresentationFormat>Widescreen</PresentationFormat>
  <Paragraphs>326</Paragraphs>
  <Slides>50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4" baseType="lpstr">
      <vt:lpstr>Inter V Semi Bold</vt:lpstr>
      <vt:lpstr>Arial</vt:lpstr>
      <vt:lpstr>Calibri</vt:lpstr>
      <vt:lpstr>Inter Black</vt:lpstr>
      <vt:lpstr>Inter Medium</vt:lpstr>
      <vt:lpstr>Inter SemiBold</vt:lpstr>
      <vt:lpstr>Inter Semi Bold</vt:lpstr>
      <vt:lpstr>Segoe UI</vt:lpstr>
      <vt:lpstr>Open Sans</vt:lpstr>
      <vt:lpstr>Inter Extra Bold</vt:lpstr>
      <vt:lpstr>Century Gothic</vt:lpstr>
      <vt:lpstr>Inter</vt:lpstr>
      <vt:lpstr>Office Theme</vt:lpstr>
      <vt:lpstr>Worksheet</vt:lpstr>
      <vt:lpstr>State of the University  President Jim Wohlpart September 29, 2023</vt:lpstr>
      <vt:lpstr>The Bear</vt:lpstr>
      <vt:lpstr>Wildcats Do Great Things</vt:lpstr>
      <vt:lpstr>Three Takeaways </vt:lpstr>
      <vt:lpstr>Why are we here?</vt:lpstr>
      <vt:lpstr>Vision Statement</vt:lpstr>
      <vt:lpstr>Mission Statement</vt:lpstr>
      <vt:lpstr>Unifying Value: Student Success</vt:lpstr>
      <vt:lpstr>Wildcats Do Great Things</vt:lpstr>
      <vt:lpstr>What do we do?</vt:lpstr>
      <vt:lpstr>Mission Statement</vt:lpstr>
      <vt:lpstr>Unifying Value: Student Success</vt:lpstr>
      <vt:lpstr>Wildcats Do Great Things</vt:lpstr>
      <vt:lpstr>How will we do it?</vt:lpstr>
      <vt:lpstr>Vision, Mission, &amp; Values-based University</vt:lpstr>
      <vt:lpstr>Values-based Strategic Plan</vt:lpstr>
      <vt:lpstr>Values-based Strategic Plan</vt:lpstr>
      <vt:lpstr>Values-based Budget</vt:lpstr>
      <vt:lpstr>State General Fund Actuals</vt:lpstr>
      <vt:lpstr>FY24 State &amp; Local Budget (Preliminary) (in ‘000’s)</vt:lpstr>
      <vt:lpstr>FY24 “System” Budget (Preliminary) (in ‘000’s)</vt:lpstr>
      <vt:lpstr>New Funding Streams</vt:lpstr>
      <vt:lpstr>Capital Projects</vt:lpstr>
      <vt:lpstr>Supplemental Budget – FY24</vt:lpstr>
      <vt:lpstr>Supplemental Budget – FY24</vt:lpstr>
      <vt:lpstr>Values-based Performance Management</vt:lpstr>
      <vt:lpstr>Values-based Performance Management</vt:lpstr>
      <vt:lpstr>Values-based Performance Management</vt:lpstr>
      <vt:lpstr>Values-based Enrollment Management</vt:lpstr>
      <vt:lpstr>U.S. High School Graduates</vt:lpstr>
      <vt:lpstr>CWU Fall Quarter Enrollment</vt:lpstr>
      <vt:lpstr>Fall 2019 – Fall 2022 Total Enrollment (Actual)</vt:lpstr>
      <vt:lpstr>U.S. High School Graduates – Race/Ethnicity</vt:lpstr>
      <vt:lpstr>Values-based Enrollment Management</vt:lpstr>
      <vt:lpstr>Fall ’23 Admissions Funnel</vt:lpstr>
      <vt:lpstr>Wildcats Do Great Things</vt:lpstr>
      <vt:lpstr>Values-based Comprehensive Campaign</vt:lpstr>
      <vt:lpstr>PowerPoint Presentation</vt:lpstr>
      <vt:lpstr>PowerPoint Presentation</vt:lpstr>
      <vt:lpstr>PowerPoint Presentation</vt:lpstr>
      <vt:lpstr>PowerPoint Presentation</vt:lpstr>
      <vt:lpstr>Recent Philanthropic Support</vt:lpstr>
      <vt:lpstr>Total philanthropic support</vt:lpstr>
      <vt:lpstr>Units Supported</vt:lpstr>
      <vt:lpstr>Endowment Growth</vt:lpstr>
      <vt:lpstr>Comprehensive Campaign Retreat</vt:lpstr>
      <vt:lpstr>Wildcats Do Great Things</vt:lpstr>
      <vt:lpstr>Why are we here?</vt:lpstr>
      <vt:lpstr>The Bear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Campbell</dc:creator>
  <cp:lastModifiedBy>Jim Wohlpart</cp:lastModifiedBy>
  <cp:revision>106</cp:revision>
  <dcterms:created xsi:type="dcterms:W3CDTF">2023-02-03T19:31:04Z</dcterms:created>
  <dcterms:modified xsi:type="dcterms:W3CDTF">2023-09-27T22:37:02Z</dcterms:modified>
</cp:coreProperties>
</file>